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Shape 7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a/studentsenateccc.org/spreadsheets/d/1K4IVoKmmRKtVqOWHpT3MiLtDXe-tJqx-1fARKoH-ifU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regonline.com/builder/site/Default.aspx?EventID=1953261&amp;ct=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oo.gl/forms/leEtkxxmhDVuI5QC3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03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27.png"/><Relationship Id="rId5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Relationship Id="rId4" Type="http://schemas.openxmlformats.org/officeDocument/2006/relationships/image" Target="../media/image08.png"/><Relationship Id="rId5" Type="http://schemas.openxmlformats.org/officeDocument/2006/relationships/hyperlink" Target="http://sscccix.us11.list-manage2.com/track/click?u=561c41ed69269cbef7d47d061&amp;id=e56dc20564&amp;e=9df4b5968a" TargetMode="External"/><Relationship Id="rId6" Type="http://schemas.openxmlformats.org/officeDocument/2006/relationships/hyperlink" Target="http://sscccix.us11.list-manage.com/track/click?u=561c41ed69269cbef7d47d061&amp;id=cc5bef3b6c&amp;e=9df4b5968a" TargetMode="External"/><Relationship Id="rId7" Type="http://schemas.openxmlformats.org/officeDocument/2006/relationships/hyperlink" Target="http://sscccix.us11.list-manage.com/track/click?u=561c41ed69269cbef7d47d061&amp;id=cc5bef3b6c&amp;e=9df4b5968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roducing-2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It's my resolutions packet and I want it now. </a:t>
            </a:r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325100" y="2401450"/>
            <a:ext cx="2471700" cy="26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Dissemination of Active Resolutions</a:t>
            </a:r>
          </a:p>
        </p:txBody>
      </p:sp>
      <p:sp>
        <p:nvSpPr>
          <p:cNvPr id="116" name="Shape 116"/>
          <p:cNvSpPr txBox="1"/>
          <p:nvPr>
            <p:ph idx="4294967295" type="body"/>
          </p:nvPr>
        </p:nvSpPr>
        <p:spPr>
          <a:xfrm>
            <a:off x="3304696" y="2401450"/>
            <a:ext cx="2471700" cy="26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Resolution Submission Deadline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March 1st </a:t>
            </a: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6284300" y="2401450"/>
            <a:ext cx="2471700" cy="26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The Unamended Resolutions Packet is Disseminated 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March 6th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6450" y="328950"/>
            <a:ext cx="4514350" cy="33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399" y="328950"/>
            <a:ext cx="4514350" cy="33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2624" y="328950"/>
            <a:ext cx="4514350" cy="338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50075" y="445025"/>
            <a:ext cx="8482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It's my resolutions packet and I want it now. </a:t>
            </a:r>
          </a:p>
        </p:txBody>
      </p:sp>
      <p:sp>
        <p:nvSpPr>
          <p:cNvPr id="126" name="Shape 126"/>
          <p:cNvSpPr txBox="1"/>
          <p:nvPr>
            <p:ph idx="4294967295" type="body"/>
          </p:nvPr>
        </p:nvSpPr>
        <p:spPr>
          <a:xfrm>
            <a:off x="418075" y="2283775"/>
            <a:ext cx="2471700" cy="26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/>
              <a:t>Amendments to the Resolutions are Due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/>
              <a:t>March 31st</a:t>
            </a:r>
          </a:p>
        </p:txBody>
      </p:sp>
      <p:sp>
        <p:nvSpPr>
          <p:cNvPr id="127" name="Shape 127"/>
          <p:cNvSpPr txBox="1"/>
          <p:nvPr>
            <p:ph idx="4294967295" type="body"/>
          </p:nvPr>
        </p:nvSpPr>
        <p:spPr>
          <a:xfrm>
            <a:off x="3336146" y="2283775"/>
            <a:ext cx="2471700" cy="26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/>
              <a:t>The Packet with Amendments is Released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/>
              <a:t>April 5th</a:t>
            </a:r>
          </a:p>
        </p:txBody>
      </p:sp>
      <p:sp>
        <p:nvSpPr>
          <p:cNvPr id="128" name="Shape 128"/>
          <p:cNvSpPr txBox="1"/>
          <p:nvPr>
            <p:ph idx="4294967295" type="body"/>
          </p:nvPr>
        </p:nvSpPr>
        <p:spPr>
          <a:xfrm>
            <a:off x="6254232" y="1451575"/>
            <a:ext cx="2257199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General Assembly </a:t>
            </a:r>
          </a:p>
        </p:txBody>
      </p:sp>
      <p:sp>
        <p:nvSpPr>
          <p:cNvPr id="129" name="Shape 129"/>
          <p:cNvSpPr txBox="1"/>
          <p:nvPr>
            <p:ph idx="4294967295" type="body"/>
          </p:nvPr>
        </p:nvSpPr>
        <p:spPr>
          <a:xfrm>
            <a:off x="6254225" y="2283775"/>
            <a:ext cx="2471700" cy="26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600"/>
              <a:t>Attend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1600"/>
          </a:p>
          <a:p>
            <a:pPr lv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175" y="274674"/>
            <a:ext cx="4230275" cy="31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900" y="244162"/>
            <a:ext cx="4311625" cy="32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0775" y="192675"/>
            <a:ext cx="4448892" cy="33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4294967295" type="title"/>
          </p:nvPr>
        </p:nvSpPr>
        <p:spPr>
          <a:xfrm>
            <a:off x="0" y="152125"/>
            <a:ext cx="5212500" cy="53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434343"/>
                </a:solidFill>
              </a:rPr>
              <a:t>Don't Be Caught off Guard By The Rules! 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183025" y="1161225"/>
            <a:ext cx="4442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139" name="Shape 139"/>
          <p:cNvSpPr txBox="1"/>
          <p:nvPr>
            <p:ph idx="4294967295" type="body"/>
          </p:nvPr>
        </p:nvSpPr>
        <p:spPr>
          <a:xfrm>
            <a:off x="90475" y="1296225"/>
            <a:ext cx="4442100" cy="357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ontserrat"/>
              <a:buAutoNum type="arabicPeriod"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Review the Resolutions Procedures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ontserrat"/>
              <a:buAutoNum type="arabicPeriod"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Submit Amendments on Time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ontserrat"/>
              <a:buAutoNum type="arabicPeriod"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Read the Agenda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ontserrat"/>
              <a:buAutoNum type="arabicPeriod"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your Delegate Motion Cheat Sheet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ontserrat"/>
              <a:buAutoNum type="arabicPeriod"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Attend the Pre-Delegate Trainings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descr="IMG_0904.JPG" id="140" name="Shape 140"/>
          <p:cNvPicPr preferRelativeResize="0"/>
          <p:nvPr/>
        </p:nvPicPr>
        <p:blipFill rotWithShape="1">
          <a:blip r:embed="rId3">
            <a:alphaModFix/>
          </a:blip>
          <a:srcRect b="2840" l="2837" r="0" t="12370"/>
          <a:stretch/>
        </p:blipFill>
        <p:spPr>
          <a:xfrm>
            <a:off x="5214543" y="-54950"/>
            <a:ext cx="392945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846628051241.png" id="141" name="Shape 141"/>
          <p:cNvPicPr preferRelativeResize="0"/>
          <p:nvPr/>
        </p:nvPicPr>
        <p:blipFill rotWithShape="1">
          <a:blip r:embed="rId4">
            <a:alphaModFix/>
          </a:blip>
          <a:srcRect b="0" l="0" r="15923" t="0"/>
          <a:stretch/>
        </p:blipFill>
        <p:spPr>
          <a:xfrm>
            <a:off x="4924100" y="3800474"/>
            <a:ext cx="1926874" cy="12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456725" y="993625"/>
            <a:ext cx="62046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Schedule;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Schedule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Schedule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https://docs.google.com/a/studentsenateccc.org/spreadsheets/d/1K4IVoKmmRKtVqOWHpT3MiLtDXe-tJqx-1fARKoH-ifU/edit?usp=sharing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675" y="-152699"/>
            <a:ext cx="6590924" cy="52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-498675" y="0"/>
            <a:ext cx="5168700" cy="5296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-516975" y="0"/>
            <a:ext cx="5205300" cy="5296200"/>
          </a:xfrm>
          <a:prstGeom prst="rect">
            <a:avLst/>
          </a:prstGeom>
          <a:solidFill>
            <a:srgbClr val="23255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4" name="Shape 154"/>
          <p:cNvSpPr txBox="1"/>
          <p:nvPr>
            <p:ph idx="4294967295" type="title"/>
          </p:nvPr>
        </p:nvSpPr>
        <p:spPr>
          <a:xfrm>
            <a:off x="292450" y="309175"/>
            <a:ext cx="4476600" cy="53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to Expect?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-29025" y="1158150"/>
            <a:ext cx="4442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156" name="Shape 156"/>
          <p:cNvSpPr txBox="1"/>
          <p:nvPr>
            <p:ph idx="4294967295" type="body"/>
          </p:nvPr>
        </p:nvSpPr>
        <p:spPr>
          <a:xfrm>
            <a:off x="0" y="1217250"/>
            <a:ext cx="4756199" cy="2861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Montserrat"/>
            </a:pPr>
            <a:r>
              <a:rPr b="1"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Over 14 Breakouts on everything from leadership and shared governance, to parli pro training.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Montserrat"/>
            </a:pPr>
            <a:r>
              <a:rPr b="1"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Over 90 other colleges.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Montserrat"/>
            </a:pPr>
            <a:r>
              <a:rPr b="1"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 wealth of opportunities to connect with other student leaders.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Montserrat"/>
            </a:pPr>
            <a:r>
              <a:rPr b="1"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To make a statewide difference.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Montserrat"/>
            </a:pPr>
            <a:r>
              <a:rPr b="1"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An opportunity to have your views challenged and expanded.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 rot="10800000">
            <a:off x="1965750" y="304375"/>
            <a:ext cx="5212500" cy="5199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01450" y="327125"/>
            <a:ext cx="1661400" cy="2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381150" y="329750"/>
            <a:ext cx="1661400" cy="2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2157321" y="16299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 flipH="1" rot="8100000">
            <a:off x="6844071" y="1124413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 rot="2700000">
            <a:off x="436771" y="1578812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 rot="2700000">
            <a:off x="923646" y="1124412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2157321" y="21452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3437883" y="21452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566046" y="21452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717071" y="21452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717071" y="16299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566046" y="16299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415021" y="1629987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 flipH="1" rot="8100000">
            <a:off x="7357121" y="1629988"/>
            <a:ext cx="990756" cy="342422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49650" y="1219575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014650" y="1371675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179650" y="1523775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336525" y="1673975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2157325" y="19724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385325" y="1982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642750" y="1982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900175" y="19724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198775" y="25687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426775" y="2579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2684200" y="2579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941625" y="25687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497925" y="1967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3725925" y="19776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983350" y="19776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240775" y="1967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456475" y="2573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3684475" y="25843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941900" y="25843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4199325" y="2573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07500" y="2579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35500" y="25895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5092925" y="25895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5350350" y="2579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729100" y="25635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957100" y="2573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214525" y="2573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471950" y="25635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607500" y="19776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835500" y="1988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092925" y="1988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5350350" y="19776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736900" y="1982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964900" y="1993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6222325" y="1993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6479750" y="1982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 rot="-2554083">
            <a:off x="7162757" y="1774996"/>
            <a:ext cx="164975" cy="152019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 rot="-2554083">
            <a:off x="7337741" y="1628460"/>
            <a:ext cx="164975" cy="152019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 rot="-2554083">
            <a:off x="7527366" y="1454363"/>
            <a:ext cx="164975" cy="152019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 rot="-2554083">
            <a:off x="7709958" y="1272605"/>
            <a:ext cx="164975" cy="152019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 rot="-2417115">
            <a:off x="7718633" y="2145803"/>
            <a:ext cx="165173" cy="151961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 rot="-2417115">
            <a:off x="7899244" y="2006262"/>
            <a:ext cx="165173" cy="151961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 rot="-2417115">
            <a:off x="8095570" y="1839757"/>
            <a:ext cx="165173" cy="151961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 rot="-2417115">
            <a:off x="8285168" y="1665320"/>
            <a:ext cx="165173" cy="151961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 rot="2309817">
            <a:off x="323569" y="1608589"/>
            <a:ext cx="164826" cy="152223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 rot="2309817">
            <a:off x="495649" y="1758524"/>
            <a:ext cx="164826" cy="152223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 rot="2309817">
            <a:off x="697240" y="1918614"/>
            <a:ext cx="164826" cy="152223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 rot="2309817">
            <a:off x="905299" y="2070560"/>
            <a:ext cx="164826" cy="152223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2804575" y="1513650"/>
            <a:ext cx="3420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Delegate Assembly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Voting Area</a:t>
            </a:r>
          </a:p>
        </p:txBody>
      </p:sp>
      <p:sp>
        <p:nvSpPr>
          <p:cNvPr id="225" name="Shape 225"/>
          <p:cNvSpPr/>
          <p:nvPr/>
        </p:nvSpPr>
        <p:spPr>
          <a:xfrm>
            <a:off x="1737475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965750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194025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422300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650575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878850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3107125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335400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70913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93741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416568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39396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62223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85051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507878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30706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568078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590906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13733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36561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59388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682216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050437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7278712" y="33862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718875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947150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175425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403700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2631975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2860250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3088525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316800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369053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91881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414708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37536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460363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83191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506018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528846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66218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589046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611873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634701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657528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680356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7031837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7260112" y="31427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1661900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890175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118450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346725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575000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803275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031550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3259825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363356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386183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09011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31838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454666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77493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500321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23148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60521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83348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06176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29003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651831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674658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6974862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7203137" y="36296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1661900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890175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2118450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346725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2575000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2803275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3031550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3259825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363356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386183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09011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431838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454666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477493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500321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523148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60521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583348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606176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29003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651831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74658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974862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7203137" y="38731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1604750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833025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061300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289575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2517850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2746125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2974400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202675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57641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80468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03296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26123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448951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471778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94606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517433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54806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577633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600461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623288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46116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668943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6917712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7145987" y="4116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556987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785262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013537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241812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470087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2698362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2926637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3154912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52865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375692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98520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421347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44175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67002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489830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512657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550030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572857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595685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618512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641340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64167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6869950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098225" y="46034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1538387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1766662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1994937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2223212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2451487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2679762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2908037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3136312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351005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73832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396660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19487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442315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65142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487970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510797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548170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570997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593825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616652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639480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662307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6851350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7079625" y="43600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1481412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1709687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1937962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2166237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2394512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2622787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2851062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3079337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345307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368135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390962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413790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436617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59445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482272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505100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542472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565300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588127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610955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633782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656610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6794375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7022650" y="48469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1481412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709687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1937962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2166237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2394512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2622787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2851062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3079337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345307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368135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390962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413790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436617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459445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482272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505100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542472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565300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588127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610955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633782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656610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6794375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7022650" y="50903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1424262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652537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880812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2109087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2337362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2565637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2793912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3022187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339592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362420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385247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408075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430902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453730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476557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499385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536757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559585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582412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605240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628067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650895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6737225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6965500" y="533380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 rot="-1510072">
            <a:off x="7581443" y="342370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 rot="-1510072">
            <a:off x="7787961" y="332644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/>
        </p:nvSpPr>
        <p:spPr>
          <a:xfrm rot="-1510072">
            <a:off x="7994478" y="322918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/>
        </p:nvSpPr>
        <p:spPr>
          <a:xfrm rot="-1510072">
            <a:off x="8200996" y="313192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/>
        </p:nvSpPr>
        <p:spPr>
          <a:xfrm rot="-1510072">
            <a:off x="8407514" y="3034659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 rot="-1510072">
            <a:off x="8614031" y="293739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/>
        </p:nvSpPr>
        <p:spPr>
          <a:xfrm rot="-1510072">
            <a:off x="8820549" y="284013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/>
        </p:nvSpPr>
        <p:spPr>
          <a:xfrm rot="-1510072">
            <a:off x="9027067" y="274287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/>
        </p:nvSpPr>
        <p:spPr>
          <a:xfrm rot="-1510072">
            <a:off x="7460888" y="321138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/>
        </p:nvSpPr>
        <p:spPr>
          <a:xfrm rot="-1510072">
            <a:off x="7667406" y="311412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/>
        </p:nvSpPr>
        <p:spPr>
          <a:xfrm rot="-1510072">
            <a:off x="7873923" y="301686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/>
        </p:nvSpPr>
        <p:spPr>
          <a:xfrm rot="-1510072">
            <a:off x="8080441" y="291960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/>
        </p:nvSpPr>
        <p:spPr>
          <a:xfrm rot="-1510072">
            <a:off x="8286959" y="282233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/>
        </p:nvSpPr>
        <p:spPr>
          <a:xfrm rot="-1510072">
            <a:off x="8493476" y="272507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/>
        </p:nvSpPr>
        <p:spPr>
          <a:xfrm rot="-1510072">
            <a:off x="8699994" y="262781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 rot="-1510072">
            <a:off x="8906511" y="253055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/>
        </p:nvSpPr>
        <p:spPr>
          <a:xfrm rot="-1510072">
            <a:off x="7616799" y="367615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/>
        </p:nvSpPr>
        <p:spPr>
          <a:xfrm rot="-1510072">
            <a:off x="7823317" y="357889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 rot="-1510072">
            <a:off x="8029835" y="348163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 rot="-1510072">
            <a:off x="8236352" y="338436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/>
        </p:nvSpPr>
        <p:spPr>
          <a:xfrm rot="-1510072">
            <a:off x="8442870" y="328710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/>
        </p:nvSpPr>
        <p:spPr>
          <a:xfrm rot="-1510072">
            <a:off x="8649387" y="318984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/>
        </p:nvSpPr>
        <p:spPr>
          <a:xfrm rot="-1510072">
            <a:off x="8855905" y="309258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/>
        </p:nvSpPr>
        <p:spPr>
          <a:xfrm rot="-1510072">
            <a:off x="9062423" y="2995319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/>
        </p:nvSpPr>
        <p:spPr>
          <a:xfrm rot="-1510072">
            <a:off x="7720527" y="389640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 rot="-1510072">
            <a:off x="7927045" y="379913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/>
        </p:nvSpPr>
        <p:spPr>
          <a:xfrm rot="-1510072">
            <a:off x="8133563" y="370187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 rot="-1510072">
            <a:off x="8340080" y="360461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/>
        </p:nvSpPr>
        <p:spPr>
          <a:xfrm rot="-1510072">
            <a:off x="8546598" y="350735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/>
        </p:nvSpPr>
        <p:spPr>
          <a:xfrm rot="-1510072">
            <a:off x="8753115" y="3410089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/>
        </p:nvSpPr>
        <p:spPr>
          <a:xfrm rot="-1510072">
            <a:off x="8959633" y="331282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/>
        </p:nvSpPr>
        <p:spPr>
          <a:xfrm rot="-1510072">
            <a:off x="9166151" y="321556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/>
        </p:nvSpPr>
        <p:spPr>
          <a:xfrm rot="-1510072">
            <a:off x="7772552" y="414099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/>
        </p:nvSpPr>
        <p:spPr>
          <a:xfrm rot="-1510072">
            <a:off x="7979070" y="404373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/>
        </p:nvSpPr>
        <p:spPr>
          <a:xfrm rot="-1510072">
            <a:off x="8185588" y="394647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/>
        </p:nvSpPr>
        <p:spPr>
          <a:xfrm rot="-1510072">
            <a:off x="8392105" y="384921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/>
        </p:nvSpPr>
        <p:spPr>
          <a:xfrm rot="-1510072">
            <a:off x="8598623" y="375194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/>
        </p:nvSpPr>
        <p:spPr>
          <a:xfrm rot="-1510072">
            <a:off x="8805140" y="365468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/>
        </p:nvSpPr>
        <p:spPr>
          <a:xfrm rot="-1510072">
            <a:off x="9011658" y="355742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/>
        </p:nvSpPr>
        <p:spPr>
          <a:xfrm rot="-1510072">
            <a:off x="9218176" y="346016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/>
          <p:nvPr/>
        </p:nvSpPr>
        <p:spPr>
          <a:xfrm rot="-1510072">
            <a:off x="7936798" y="460184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/>
        </p:nvSpPr>
        <p:spPr>
          <a:xfrm rot="-1510072">
            <a:off x="8143316" y="450457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/>
        </p:nvSpPr>
        <p:spPr>
          <a:xfrm rot="-1510072">
            <a:off x="8349833" y="440731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/>
        </p:nvSpPr>
        <p:spPr>
          <a:xfrm rot="-1510072">
            <a:off x="8556351" y="431005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/>
        </p:nvSpPr>
        <p:spPr>
          <a:xfrm rot="-1510072">
            <a:off x="8762869" y="421279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/>
        </p:nvSpPr>
        <p:spPr>
          <a:xfrm rot="-1510072">
            <a:off x="8969386" y="4115529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/>
        </p:nvSpPr>
        <p:spPr>
          <a:xfrm rot="-1510072">
            <a:off x="9175904" y="401826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/>
        </p:nvSpPr>
        <p:spPr>
          <a:xfrm rot="-1510072">
            <a:off x="9382421" y="392100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/>
        </p:nvSpPr>
        <p:spPr>
          <a:xfrm rot="-1510072">
            <a:off x="7816243" y="4389519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/>
        </p:nvSpPr>
        <p:spPr>
          <a:xfrm rot="-1510072">
            <a:off x="8022760" y="429225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/>
        </p:nvSpPr>
        <p:spPr>
          <a:xfrm rot="-1510072">
            <a:off x="8229278" y="419499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/>
        </p:nvSpPr>
        <p:spPr>
          <a:xfrm rot="-1510072">
            <a:off x="8435796" y="409773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/>
          <p:nvPr/>
        </p:nvSpPr>
        <p:spPr>
          <a:xfrm rot="-1510072">
            <a:off x="8642313" y="400047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/>
        </p:nvSpPr>
        <p:spPr>
          <a:xfrm rot="-1510072">
            <a:off x="8848831" y="390320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 rot="-1510072">
            <a:off x="9055349" y="380594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/>
        </p:nvSpPr>
        <p:spPr>
          <a:xfrm rot="-1510072">
            <a:off x="9261866" y="370868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/>
        </p:nvSpPr>
        <p:spPr>
          <a:xfrm rot="-1510072">
            <a:off x="7972154" y="485428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 rot="-1510072">
            <a:off x="8178672" y="475702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 rot="-1510072">
            <a:off x="8385189" y="465976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/>
        </p:nvSpPr>
        <p:spPr>
          <a:xfrm rot="-1510072">
            <a:off x="8591707" y="456250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/>
        </p:nvSpPr>
        <p:spPr>
          <a:xfrm rot="-1510072">
            <a:off x="8798225" y="446523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/>
        </p:nvSpPr>
        <p:spPr>
          <a:xfrm rot="-1510072">
            <a:off x="9004742" y="436797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/>
        </p:nvSpPr>
        <p:spPr>
          <a:xfrm rot="-1510072">
            <a:off x="9211260" y="427071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/>
        </p:nvSpPr>
        <p:spPr>
          <a:xfrm rot="-1510072">
            <a:off x="9417778" y="417345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 rot="-1510072">
            <a:off x="8075882" y="507453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/>
        </p:nvSpPr>
        <p:spPr>
          <a:xfrm rot="-1510072">
            <a:off x="8282400" y="497727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/>
        </p:nvSpPr>
        <p:spPr>
          <a:xfrm rot="-1510072">
            <a:off x="8488917" y="4880009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/>
        </p:nvSpPr>
        <p:spPr>
          <a:xfrm rot="-1510072">
            <a:off x="8695435" y="478274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/>
        </p:nvSpPr>
        <p:spPr>
          <a:xfrm rot="-1510072">
            <a:off x="8901953" y="468548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/>
        </p:nvSpPr>
        <p:spPr>
          <a:xfrm rot="-1510072">
            <a:off x="9108470" y="4588222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/>
        </p:nvSpPr>
        <p:spPr>
          <a:xfrm rot="-1510072">
            <a:off x="9314988" y="449096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/>
        </p:nvSpPr>
        <p:spPr>
          <a:xfrm rot="-1510072">
            <a:off x="9521505" y="439369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/>
        </p:nvSpPr>
        <p:spPr>
          <a:xfrm rot="-1510072">
            <a:off x="8127907" y="5319130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/>
        </p:nvSpPr>
        <p:spPr>
          <a:xfrm rot="-1510072">
            <a:off x="8334425" y="5221867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/>
        </p:nvSpPr>
        <p:spPr>
          <a:xfrm rot="-1510072">
            <a:off x="8540942" y="5124605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/>
        </p:nvSpPr>
        <p:spPr>
          <a:xfrm rot="-1510072">
            <a:off x="8747460" y="5027343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/>
        </p:nvSpPr>
        <p:spPr>
          <a:xfrm rot="-1510072">
            <a:off x="8953978" y="4930081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/>
        </p:nvSpPr>
        <p:spPr>
          <a:xfrm rot="-1510072">
            <a:off x="9160495" y="4832818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/>
        </p:nvSpPr>
        <p:spPr>
          <a:xfrm rot="-1510072">
            <a:off x="9367013" y="4735556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/>
        </p:nvSpPr>
        <p:spPr>
          <a:xfrm rot="-1510072">
            <a:off x="9573530" y="4638294"/>
            <a:ext cx="165070" cy="152185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/>
        </p:nvSpPr>
        <p:spPr>
          <a:xfrm rot="898302">
            <a:off x="-532926" y="287651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/>
        </p:nvSpPr>
        <p:spPr>
          <a:xfrm rot="898302">
            <a:off x="-171835" y="297286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/>
        </p:nvSpPr>
        <p:spPr>
          <a:xfrm rot="898302">
            <a:off x="48722" y="303171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/>
        </p:nvSpPr>
        <p:spPr>
          <a:xfrm rot="898302">
            <a:off x="269280" y="309056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/>
        </p:nvSpPr>
        <p:spPr>
          <a:xfrm rot="898302">
            <a:off x="489838" y="314942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/>
        </p:nvSpPr>
        <p:spPr>
          <a:xfrm rot="898302">
            <a:off x="710396" y="320827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/>
        </p:nvSpPr>
        <p:spPr>
          <a:xfrm rot="898302">
            <a:off x="930955" y="326712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/>
        </p:nvSpPr>
        <p:spPr>
          <a:xfrm rot="898302">
            <a:off x="1151513" y="332597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/>
        </p:nvSpPr>
        <p:spPr>
          <a:xfrm rot="898302">
            <a:off x="1372071" y="338483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/>
        </p:nvSpPr>
        <p:spPr>
          <a:xfrm rot="898302">
            <a:off x="-488132" y="263649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/>
        </p:nvSpPr>
        <p:spPr>
          <a:xfrm rot="898302">
            <a:off x="-127041" y="273284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/>
        </p:nvSpPr>
        <p:spPr>
          <a:xfrm rot="898302">
            <a:off x="93516" y="2791701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/>
        </p:nvSpPr>
        <p:spPr>
          <a:xfrm rot="898302">
            <a:off x="314074" y="2850553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/>
        </p:nvSpPr>
        <p:spPr>
          <a:xfrm rot="898302">
            <a:off x="534632" y="290940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/>
        </p:nvSpPr>
        <p:spPr>
          <a:xfrm rot="898302">
            <a:off x="755190" y="296825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/>
          <p:nvPr/>
        </p:nvSpPr>
        <p:spPr>
          <a:xfrm rot="898302">
            <a:off x="975748" y="3027111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/>
        </p:nvSpPr>
        <p:spPr>
          <a:xfrm rot="898302">
            <a:off x="1196306" y="308596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/>
        </p:nvSpPr>
        <p:spPr>
          <a:xfrm rot="898302">
            <a:off x="1416864" y="314481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/>
        </p:nvSpPr>
        <p:spPr>
          <a:xfrm rot="898302">
            <a:off x="-307620" y="318859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 rot="898302">
            <a:off x="-87062" y="324745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/>
        </p:nvSpPr>
        <p:spPr>
          <a:xfrm rot="898302">
            <a:off x="133495" y="330630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/>
        </p:nvSpPr>
        <p:spPr>
          <a:xfrm rot="898302">
            <a:off x="354053" y="336515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/>
        </p:nvSpPr>
        <p:spPr>
          <a:xfrm rot="898302">
            <a:off x="574611" y="342401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/>
        </p:nvSpPr>
        <p:spPr>
          <a:xfrm rot="898302">
            <a:off x="795169" y="348286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/>
          <p:nvPr/>
        </p:nvSpPr>
        <p:spPr>
          <a:xfrm rot="898302">
            <a:off x="1015727" y="354171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0" name="Shape 570"/>
          <p:cNvSpPr/>
          <p:nvPr/>
        </p:nvSpPr>
        <p:spPr>
          <a:xfrm rot="898302">
            <a:off x="1236285" y="360056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/>
        </p:nvSpPr>
        <p:spPr>
          <a:xfrm rot="898302">
            <a:off x="-370385" y="342381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/>
        </p:nvSpPr>
        <p:spPr>
          <a:xfrm rot="898302">
            <a:off x="-149827" y="348267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3" name="Shape 573"/>
          <p:cNvSpPr/>
          <p:nvPr/>
        </p:nvSpPr>
        <p:spPr>
          <a:xfrm rot="898302">
            <a:off x="70730" y="354152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/>
          <p:nvPr/>
        </p:nvSpPr>
        <p:spPr>
          <a:xfrm rot="898302">
            <a:off x="291288" y="360037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5" name="Shape 575"/>
          <p:cNvSpPr/>
          <p:nvPr/>
        </p:nvSpPr>
        <p:spPr>
          <a:xfrm rot="898302">
            <a:off x="511846" y="365923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/>
        </p:nvSpPr>
        <p:spPr>
          <a:xfrm rot="898302">
            <a:off x="732404" y="3718083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/>
          <p:nvPr/>
        </p:nvSpPr>
        <p:spPr>
          <a:xfrm rot="898302">
            <a:off x="952962" y="377693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/>
        </p:nvSpPr>
        <p:spPr>
          <a:xfrm rot="898302">
            <a:off x="1173520" y="383578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/>
        </p:nvSpPr>
        <p:spPr>
          <a:xfrm rot="898302">
            <a:off x="-488368" y="364430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/>
        </p:nvSpPr>
        <p:spPr>
          <a:xfrm rot="898302">
            <a:off x="-267810" y="370315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/>
        </p:nvSpPr>
        <p:spPr>
          <a:xfrm rot="898302">
            <a:off x="-47252" y="376201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/>
        </p:nvSpPr>
        <p:spPr>
          <a:xfrm rot="898302">
            <a:off x="173305" y="3820863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/>
          <p:nvPr/>
        </p:nvSpPr>
        <p:spPr>
          <a:xfrm rot="898302">
            <a:off x="393863" y="387971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4" name="Shape 584"/>
          <p:cNvSpPr/>
          <p:nvPr/>
        </p:nvSpPr>
        <p:spPr>
          <a:xfrm rot="898302">
            <a:off x="614421" y="393856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/>
        </p:nvSpPr>
        <p:spPr>
          <a:xfrm rot="898302">
            <a:off x="834979" y="3997421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/>
        </p:nvSpPr>
        <p:spPr>
          <a:xfrm rot="898302">
            <a:off x="1055537" y="405627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/>
        </p:nvSpPr>
        <p:spPr>
          <a:xfrm rot="898302">
            <a:off x="-660046" y="4102431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/>
        </p:nvSpPr>
        <p:spPr>
          <a:xfrm rot="898302">
            <a:off x="-439488" y="416128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/>
        </p:nvSpPr>
        <p:spPr>
          <a:xfrm rot="898302">
            <a:off x="-218929" y="422013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/>
        </p:nvSpPr>
        <p:spPr>
          <a:xfrm rot="898302">
            <a:off x="1628" y="427898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1" name="Shape 591"/>
          <p:cNvSpPr/>
          <p:nvPr/>
        </p:nvSpPr>
        <p:spPr>
          <a:xfrm rot="898302">
            <a:off x="222186" y="433784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/>
        </p:nvSpPr>
        <p:spPr>
          <a:xfrm rot="898302">
            <a:off x="442744" y="439669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/>
        </p:nvSpPr>
        <p:spPr>
          <a:xfrm rot="898302">
            <a:off x="663302" y="445554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/>
        </p:nvSpPr>
        <p:spPr>
          <a:xfrm rot="898302">
            <a:off x="883860" y="451440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/>
        </p:nvSpPr>
        <p:spPr>
          <a:xfrm rot="898302">
            <a:off x="-615252" y="386241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/>
          <p:nvPr/>
        </p:nvSpPr>
        <p:spPr>
          <a:xfrm rot="898302">
            <a:off x="-394694" y="392126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/>
        </p:nvSpPr>
        <p:spPr>
          <a:xfrm rot="898302">
            <a:off x="-174136" y="3980121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/>
        </p:nvSpPr>
        <p:spPr>
          <a:xfrm rot="898302">
            <a:off x="46421" y="403897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/>
        </p:nvSpPr>
        <p:spPr>
          <a:xfrm rot="898302">
            <a:off x="266979" y="409782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/>
        </p:nvSpPr>
        <p:spPr>
          <a:xfrm rot="898302">
            <a:off x="487537" y="415667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1" name="Shape 601"/>
          <p:cNvSpPr/>
          <p:nvPr/>
        </p:nvSpPr>
        <p:spPr>
          <a:xfrm rot="898302">
            <a:off x="708095" y="421553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/>
        </p:nvSpPr>
        <p:spPr>
          <a:xfrm rot="898302">
            <a:off x="928653" y="427438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/>
        </p:nvSpPr>
        <p:spPr>
          <a:xfrm rot="898302">
            <a:off x="-795831" y="431816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/>
        </p:nvSpPr>
        <p:spPr>
          <a:xfrm rot="898302">
            <a:off x="-575273" y="437702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/>
        </p:nvSpPr>
        <p:spPr>
          <a:xfrm rot="898302">
            <a:off x="-354715" y="443587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/>
        </p:nvSpPr>
        <p:spPr>
          <a:xfrm rot="898302">
            <a:off x="-134157" y="449472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/>
        </p:nvSpPr>
        <p:spPr>
          <a:xfrm rot="898302">
            <a:off x="86400" y="455357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/>
          <p:nvPr/>
        </p:nvSpPr>
        <p:spPr>
          <a:xfrm rot="898302">
            <a:off x="306958" y="461243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/>
          <p:nvPr/>
        </p:nvSpPr>
        <p:spPr>
          <a:xfrm rot="898302">
            <a:off x="527516" y="4671283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/>
        </p:nvSpPr>
        <p:spPr>
          <a:xfrm rot="898302">
            <a:off x="748074" y="473013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/>
        </p:nvSpPr>
        <p:spPr>
          <a:xfrm rot="898302">
            <a:off x="-858596" y="4553387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2" name="Shape 612"/>
          <p:cNvSpPr/>
          <p:nvPr/>
        </p:nvSpPr>
        <p:spPr>
          <a:xfrm rot="898302">
            <a:off x="-638038" y="461224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/>
          <p:nvPr/>
        </p:nvSpPr>
        <p:spPr>
          <a:xfrm rot="898302">
            <a:off x="-417480" y="467109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4" name="Shape 614"/>
          <p:cNvSpPr/>
          <p:nvPr/>
        </p:nvSpPr>
        <p:spPr>
          <a:xfrm rot="898302">
            <a:off x="-196922" y="4729945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/>
        </p:nvSpPr>
        <p:spPr>
          <a:xfrm rot="898302">
            <a:off x="23635" y="478879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/>
        </p:nvSpPr>
        <p:spPr>
          <a:xfrm rot="898302">
            <a:off x="244193" y="4847650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/>
        </p:nvSpPr>
        <p:spPr>
          <a:xfrm rot="898302">
            <a:off x="464751" y="4906503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/>
        </p:nvSpPr>
        <p:spPr>
          <a:xfrm rot="898302">
            <a:off x="685310" y="496535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/>
          <p:nvPr/>
        </p:nvSpPr>
        <p:spPr>
          <a:xfrm rot="898302">
            <a:off x="-976579" y="4773873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/>
        </p:nvSpPr>
        <p:spPr>
          <a:xfrm rot="898302">
            <a:off x="-756021" y="483272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/>
        </p:nvSpPr>
        <p:spPr>
          <a:xfrm rot="898302">
            <a:off x="-535463" y="4891578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/>
        </p:nvSpPr>
        <p:spPr>
          <a:xfrm rot="898302">
            <a:off x="-314905" y="4950431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/>
        </p:nvSpPr>
        <p:spPr>
          <a:xfrm rot="898302">
            <a:off x="-94347" y="5009284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/>
        </p:nvSpPr>
        <p:spPr>
          <a:xfrm rot="898302">
            <a:off x="126210" y="5068136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/>
        </p:nvSpPr>
        <p:spPr>
          <a:xfrm rot="898302">
            <a:off x="346768" y="5126989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/>
          <p:nvPr/>
        </p:nvSpPr>
        <p:spPr>
          <a:xfrm rot="898302">
            <a:off x="567327" y="5185842"/>
            <a:ext cx="164897" cy="152162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 txBox="1"/>
          <p:nvPr/>
        </p:nvSpPr>
        <p:spPr>
          <a:xfrm>
            <a:off x="2547725" y="3855250"/>
            <a:ext cx="3420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Members of the Public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8" name="Shape 628"/>
          <p:cNvSpPr txBox="1"/>
          <p:nvPr/>
        </p:nvSpPr>
        <p:spPr>
          <a:xfrm>
            <a:off x="2738225" y="359000"/>
            <a:ext cx="3420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Dias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9" name="Shape 629"/>
          <p:cNvSpPr txBox="1"/>
          <p:nvPr/>
        </p:nvSpPr>
        <p:spPr>
          <a:xfrm>
            <a:off x="339950" y="224700"/>
            <a:ext cx="1184400" cy="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3969110" y="997812"/>
            <a:ext cx="942600" cy="342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Parli</a:t>
            </a:r>
          </a:p>
        </p:txBody>
      </p:sp>
      <p:sp>
        <p:nvSpPr>
          <p:cNvPr id="631" name="Shape 631"/>
          <p:cNvSpPr/>
          <p:nvPr/>
        </p:nvSpPr>
        <p:spPr>
          <a:xfrm>
            <a:off x="2075625" y="1038900"/>
            <a:ext cx="832500" cy="342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</a:t>
            </a:r>
          </a:p>
        </p:txBody>
      </p:sp>
      <p:sp>
        <p:nvSpPr>
          <p:cNvPr id="632" name="Shape 632"/>
          <p:cNvSpPr/>
          <p:nvPr/>
        </p:nvSpPr>
        <p:spPr>
          <a:xfrm>
            <a:off x="6031875" y="997812"/>
            <a:ext cx="832500" cy="342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</a:t>
            </a:r>
          </a:p>
        </p:txBody>
      </p:sp>
      <p:sp>
        <p:nvSpPr>
          <p:cNvPr id="633" name="Shape 633"/>
          <p:cNvSpPr/>
          <p:nvPr/>
        </p:nvSpPr>
        <p:spPr>
          <a:xfrm>
            <a:off x="6166512" y="1409012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4211987" y="1409012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2175412" y="1429550"/>
            <a:ext cx="165000" cy="15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Shape 6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74" y="-76350"/>
            <a:ext cx="9428400" cy="52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/>
          <p:nvPr/>
        </p:nvSpPr>
        <p:spPr>
          <a:xfrm>
            <a:off x="-498675" y="0"/>
            <a:ext cx="5168700" cy="5296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-516975" y="0"/>
            <a:ext cx="5205300" cy="5296200"/>
          </a:xfrm>
          <a:prstGeom prst="rect">
            <a:avLst/>
          </a:prstGeom>
          <a:solidFill>
            <a:srgbClr val="23255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3" name="Shape 643"/>
          <p:cNvSpPr txBox="1"/>
          <p:nvPr>
            <p:ph idx="4294967295" type="title"/>
          </p:nvPr>
        </p:nvSpPr>
        <p:spPr>
          <a:xfrm>
            <a:off x="-215600" y="309175"/>
            <a:ext cx="4885500" cy="49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not to be “THAT” College</a:t>
            </a:r>
          </a:p>
        </p:txBody>
      </p:sp>
      <p:sp>
        <p:nvSpPr>
          <p:cNvPr id="644" name="Shape 644"/>
          <p:cNvSpPr txBox="1"/>
          <p:nvPr>
            <p:ph idx="4294967295" type="body"/>
          </p:nvPr>
        </p:nvSpPr>
        <p:spPr>
          <a:xfrm>
            <a:off x="0" y="1217250"/>
            <a:ext cx="4756200" cy="286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/>
              <a:t>Read Ahead of Time</a:t>
            </a:r>
          </a:p>
        </p:txBody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Review</a:t>
            </a:r>
            <a:r>
              <a:rPr lang="en"/>
              <a:t> the Packet before you get to GA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Read the procedures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Review Robert’s Rules of Order Convention Procedures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Review the Schedule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 txBox="1"/>
          <p:nvPr>
            <p:ph type="title"/>
          </p:nvPr>
        </p:nvSpPr>
        <p:spPr>
          <a:xfrm>
            <a:off x="31680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Represent Well</a:t>
            </a:r>
          </a:p>
        </p:txBody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Maintain Proper </a:t>
            </a:r>
            <a:r>
              <a:rPr lang="en"/>
              <a:t>Decorum</a:t>
            </a:r>
            <a:r>
              <a:rPr lang="en"/>
              <a:t>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Yelling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arguing with people from your seat, We Have Pro and Con Mics for that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Wait to be </a:t>
            </a:r>
            <a:r>
              <a:rPr lang="en"/>
              <a:t>recognized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Know the motion you want to make before you get to the Parli-Mic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one person may represent a college at a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a delegate can object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 not speak after a motion unless you want to second it, wait for debate if it is second’d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 txBox="1"/>
          <p:nvPr>
            <p:ph type="title"/>
          </p:nvPr>
        </p:nvSpPr>
        <p:spPr>
          <a:xfrm>
            <a:off x="6024300" y="565050"/>
            <a:ext cx="2808000" cy="75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/>
              <a:t>Ask Questions</a:t>
            </a:r>
          </a:p>
        </p:txBody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024300" y="139905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you are confused or need help; ask for it. We are happy to help!</a:t>
            </a:r>
          </a:p>
        </p:txBody>
      </p:sp>
      <p:pic>
        <p:nvPicPr>
          <p:cNvPr id="655" name="Shape 6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299" y="2346224"/>
            <a:ext cx="3043954" cy="202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Shape 660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661" name="Shape 661"/>
          <p:cNvSpPr txBox="1"/>
          <p:nvPr>
            <p:ph type="title"/>
          </p:nvPr>
        </p:nvSpPr>
        <p:spPr>
          <a:xfrm>
            <a:off x="0" y="30677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Upcoming Opportunities to Get Involved in the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2017 Spring General Assembly Planning</a:t>
            </a:r>
            <a:r>
              <a:rPr lang="en"/>
              <a:t> </a:t>
            </a:r>
          </a:p>
        </p:txBody>
      </p:sp>
      <p:grpSp>
        <p:nvGrpSpPr>
          <p:cNvPr id="662" name="Shape 662"/>
          <p:cNvGrpSpPr/>
          <p:nvPr/>
        </p:nvGrpSpPr>
        <p:grpSpPr>
          <a:xfrm>
            <a:off x="648675" y="1581270"/>
            <a:ext cx="196199" cy="1306800"/>
            <a:chOff x="648675" y="1657470"/>
            <a:chExt cx="196199" cy="1306800"/>
          </a:xfrm>
        </p:grpSpPr>
        <p:sp>
          <p:nvSpPr>
            <p:cNvPr id="663" name="Shape 663"/>
            <p:cNvSpPr/>
            <p:nvPr/>
          </p:nvSpPr>
          <p:spPr>
            <a:xfrm>
              <a:off x="648675" y="2768370"/>
              <a:ext cx="196199" cy="19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4" name="Shape 664"/>
            <p:cNvCxnSpPr>
              <a:stCxn id="663" idx="0"/>
            </p:cNvCxnSpPr>
            <p:nvPr/>
          </p:nvCxnSpPr>
          <p:spPr>
            <a:xfrm rot="10800000">
              <a:off x="746774" y="1657470"/>
              <a:ext cx="0" cy="11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oval"/>
            </a:ln>
          </p:spPr>
        </p:cxnSp>
      </p:grpSp>
      <p:sp>
        <p:nvSpPr>
          <p:cNvPr id="665" name="Shape 665"/>
          <p:cNvSpPr txBox="1"/>
          <p:nvPr>
            <p:ph idx="4294967295" type="body"/>
          </p:nvPr>
        </p:nvSpPr>
        <p:spPr>
          <a:xfrm>
            <a:off x="823800" y="1299975"/>
            <a:ext cx="3498000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January - February 2017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Budget will be Discussed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Keynotes will be Discussed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Budget will be Approved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6" name="Shape 666"/>
          <p:cNvGrpSpPr/>
          <p:nvPr/>
        </p:nvGrpSpPr>
        <p:grpSpPr>
          <a:xfrm>
            <a:off x="2512925" y="2692170"/>
            <a:ext cx="196199" cy="1404904"/>
            <a:chOff x="2512925" y="2768370"/>
            <a:chExt cx="196199" cy="1404904"/>
          </a:xfrm>
        </p:grpSpPr>
        <p:cxnSp>
          <p:nvCxnSpPr>
            <p:cNvPr id="667" name="Shape 667"/>
            <p:cNvCxnSpPr/>
            <p:nvPr/>
          </p:nvCxnSpPr>
          <p:spPr>
            <a:xfrm>
              <a:off x="2611025" y="2964275"/>
              <a:ext cx="0" cy="120899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oval"/>
            </a:ln>
          </p:spPr>
        </p:cxnSp>
        <p:sp>
          <p:nvSpPr>
            <p:cNvPr id="668" name="Shape 668"/>
            <p:cNvSpPr/>
            <p:nvPr/>
          </p:nvSpPr>
          <p:spPr>
            <a:xfrm>
              <a:off x="2512925" y="2768370"/>
              <a:ext cx="196199" cy="19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Shape 669"/>
          <p:cNvSpPr txBox="1"/>
          <p:nvPr>
            <p:ph idx="4294967295" type="body"/>
          </p:nvPr>
        </p:nvSpPr>
        <p:spPr>
          <a:xfrm>
            <a:off x="2693150" y="3353525"/>
            <a:ext cx="2662199" cy="14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March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Breakouts, Theme, and Keynotes will be Finalized</a:t>
            </a:r>
            <a:r>
              <a:rPr lang="en" sz="1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grpSp>
        <p:nvGrpSpPr>
          <p:cNvPr id="670" name="Shape 670"/>
          <p:cNvGrpSpPr/>
          <p:nvPr/>
        </p:nvGrpSpPr>
        <p:grpSpPr>
          <a:xfrm>
            <a:off x="4279200" y="1483170"/>
            <a:ext cx="196199" cy="1404900"/>
            <a:chOff x="4279200" y="1559370"/>
            <a:chExt cx="196199" cy="1404900"/>
          </a:xfrm>
        </p:grpSpPr>
        <p:cxnSp>
          <p:nvCxnSpPr>
            <p:cNvPr id="671" name="Shape 671"/>
            <p:cNvCxnSpPr>
              <a:stCxn id="672" idx="0"/>
            </p:cNvCxnSpPr>
            <p:nvPr/>
          </p:nvCxnSpPr>
          <p:spPr>
            <a:xfrm rot="10800000">
              <a:off x="4377299" y="1559370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oval"/>
            </a:ln>
          </p:spPr>
        </p:cxnSp>
        <p:sp>
          <p:nvSpPr>
            <p:cNvPr id="672" name="Shape 672"/>
            <p:cNvSpPr/>
            <p:nvPr/>
          </p:nvSpPr>
          <p:spPr>
            <a:xfrm>
              <a:off x="4279200" y="2768370"/>
              <a:ext cx="196199" cy="19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Shape 673"/>
          <p:cNvSpPr txBox="1"/>
          <p:nvPr>
            <p:ph idx="4294967295" type="body"/>
          </p:nvPr>
        </p:nvSpPr>
        <p:spPr>
          <a:xfrm>
            <a:off x="4454450" y="1299975"/>
            <a:ext cx="3167699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April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Program and Agenda will be Released</a:t>
            </a:r>
          </a:p>
        </p:txBody>
      </p:sp>
      <p:grpSp>
        <p:nvGrpSpPr>
          <p:cNvPr id="674" name="Shape 674"/>
          <p:cNvGrpSpPr/>
          <p:nvPr/>
        </p:nvGrpSpPr>
        <p:grpSpPr>
          <a:xfrm>
            <a:off x="6045475" y="2692170"/>
            <a:ext cx="196199" cy="1404904"/>
            <a:chOff x="6045475" y="2768370"/>
            <a:chExt cx="196199" cy="1404904"/>
          </a:xfrm>
        </p:grpSpPr>
        <p:cxnSp>
          <p:nvCxnSpPr>
            <p:cNvPr id="675" name="Shape 675"/>
            <p:cNvCxnSpPr/>
            <p:nvPr/>
          </p:nvCxnSpPr>
          <p:spPr>
            <a:xfrm>
              <a:off x="6143575" y="2964275"/>
              <a:ext cx="0" cy="120899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oval"/>
            </a:ln>
          </p:spPr>
        </p:cxnSp>
        <p:sp>
          <p:nvSpPr>
            <p:cNvPr id="676" name="Shape 676"/>
            <p:cNvSpPr/>
            <p:nvPr/>
          </p:nvSpPr>
          <p:spPr>
            <a:xfrm>
              <a:off x="6045475" y="2768370"/>
              <a:ext cx="196199" cy="19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Shape 677"/>
          <p:cNvSpPr txBox="1"/>
          <p:nvPr>
            <p:ph idx="4294967295" type="body"/>
          </p:nvPr>
        </p:nvSpPr>
        <p:spPr>
          <a:xfrm>
            <a:off x="6241669" y="3604025"/>
            <a:ext cx="2662199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All the logistics will be taken care of (Technology, Program, Vendors)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2" name="Shape 682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683" name="Shape 683"/>
          <p:cNvSpPr txBox="1"/>
          <p:nvPr>
            <p:ph idx="4294967295" type="body"/>
          </p:nvPr>
        </p:nvSpPr>
        <p:spPr>
          <a:xfrm>
            <a:off x="2693150" y="3353525"/>
            <a:ext cx="2662200" cy="14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sp>
        <p:nvSpPr>
          <p:cNvPr id="684" name="Shape 684"/>
          <p:cNvSpPr txBox="1"/>
          <p:nvPr>
            <p:ph idx="4294967295" type="body"/>
          </p:nvPr>
        </p:nvSpPr>
        <p:spPr>
          <a:xfrm>
            <a:off x="272700" y="1255025"/>
            <a:ext cx="8598600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Register Today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2017 Spring General Assembly</a:t>
            </a:r>
            <a:r>
              <a:rPr lang="en" sz="2800">
                <a:solidFill>
                  <a:schemeClr val="dk1"/>
                </a:solidFill>
              </a:rPr>
              <a:t>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https://www.regonline.com/builder/site/Default.aspx?EventID=1953261&amp;ct=t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367875" y="4280812"/>
            <a:ext cx="45276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6152550" y="4797125"/>
            <a:ext cx="29334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 Pending Final Contract approval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0" y="133225"/>
            <a:ext cx="91440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804750" y="2239200"/>
            <a:ext cx="5281200" cy="290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 u="sng">
                <a:solidFill>
                  <a:schemeClr val="dk1"/>
                </a:solidFill>
              </a:rPr>
              <a:t>Registration Cost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Registration Fees - Until on April 21, 2017 11:59 PM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Registration for Students and Advisors: $310.00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Registration for Delegates: $200.00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Registration Fees - After April 22, 2017 12:00 AM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Registration for Students and Advisors: $330.00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Registration for Delegates: $220.00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9" name="Shape 689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690" name="Shape 690"/>
          <p:cNvSpPr txBox="1"/>
          <p:nvPr>
            <p:ph type="title"/>
          </p:nvPr>
        </p:nvSpPr>
        <p:spPr>
          <a:xfrm>
            <a:off x="0" y="306775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Upcoming Opportunities to Get Involved in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2017 Spring General Assembly Planning</a:t>
            </a:r>
            <a:r>
              <a:rPr lang="en"/>
              <a:t> </a:t>
            </a:r>
          </a:p>
        </p:txBody>
      </p:sp>
      <p:sp>
        <p:nvSpPr>
          <p:cNvPr id="691" name="Shape 691"/>
          <p:cNvSpPr txBox="1"/>
          <p:nvPr>
            <p:ph idx="4294967295" type="body"/>
          </p:nvPr>
        </p:nvSpPr>
        <p:spPr>
          <a:xfrm>
            <a:off x="2693150" y="3353525"/>
            <a:ext cx="2662200" cy="14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sp>
        <p:nvSpPr>
          <p:cNvPr id="692" name="Shape 692"/>
          <p:cNvSpPr txBox="1"/>
          <p:nvPr>
            <p:ph idx="4294967295" type="body"/>
          </p:nvPr>
        </p:nvSpPr>
        <p:spPr>
          <a:xfrm>
            <a:off x="2118004" y="2039325"/>
            <a:ext cx="4908000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Suggest Breakouts!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https://goo.gl/forms/leEtkxxmhDVuI5QC3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7" name="Shape 697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698" name="Shape 698"/>
          <p:cNvSpPr txBox="1"/>
          <p:nvPr>
            <p:ph type="title"/>
          </p:nvPr>
        </p:nvSpPr>
        <p:spPr>
          <a:xfrm>
            <a:off x="0" y="306775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Upcoming Opportunities to Get Involved in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2017 Spring General Assembly Planning</a:t>
            </a:r>
            <a:r>
              <a:rPr lang="en"/>
              <a:t> </a:t>
            </a:r>
          </a:p>
        </p:txBody>
      </p:sp>
      <p:sp>
        <p:nvSpPr>
          <p:cNvPr id="699" name="Shape 699"/>
          <p:cNvSpPr txBox="1"/>
          <p:nvPr>
            <p:ph idx="4294967295" type="body"/>
          </p:nvPr>
        </p:nvSpPr>
        <p:spPr>
          <a:xfrm>
            <a:off x="2693150" y="3353525"/>
            <a:ext cx="2662200" cy="14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sp>
        <p:nvSpPr>
          <p:cNvPr id="700" name="Shape 700"/>
          <p:cNvSpPr txBox="1"/>
          <p:nvPr>
            <p:ph idx="4294967295" type="body"/>
          </p:nvPr>
        </p:nvSpPr>
        <p:spPr>
          <a:xfrm>
            <a:off x="2118004" y="2039325"/>
            <a:ext cx="4908000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Pre-Delegate Trainings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Attend!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5" name="Shape 705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706" name="Shape 706"/>
          <p:cNvSpPr txBox="1"/>
          <p:nvPr>
            <p:ph type="title"/>
          </p:nvPr>
        </p:nvSpPr>
        <p:spPr>
          <a:xfrm>
            <a:off x="0" y="306775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Upcoming Opportunities to Get Involved in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2017 Spring General Assembly Planning</a:t>
            </a:r>
            <a:r>
              <a:rPr lang="en"/>
              <a:t> </a:t>
            </a:r>
          </a:p>
        </p:txBody>
      </p:sp>
      <p:sp>
        <p:nvSpPr>
          <p:cNvPr id="707" name="Shape 707"/>
          <p:cNvSpPr txBox="1"/>
          <p:nvPr>
            <p:ph idx="4294967295" type="body"/>
          </p:nvPr>
        </p:nvSpPr>
        <p:spPr>
          <a:xfrm>
            <a:off x="2693150" y="3353525"/>
            <a:ext cx="2662200" cy="14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sp>
        <p:nvSpPr>
          <p:cNvPr id="708" name="Shape 708"/>
          <p:cNvSpPr txBox="1"/>
          <p:nvPr>
            <p:ph idx="4294967295" type="body"/>
          </p:nvPr>
        </p:nvSpPr>
        <p:spPr>
          <a:xfrm>
            <a:off x="1831200" y="2039325"/>
            <a:ext cx="5466599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Suggest a Keynote Speaker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Events@studentsenateccc.org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4294967295" type="title"/>
          </p:nvPr>
        </p:nvSpPr>
        <p:spPr>
          <a:xfrm>
            <a:off x="311700" y="366375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Have Questions?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2071950" y="477275"/>
            <a:ext cx="6756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258035_753527544691154_2958350186503482717_o.jpg" id="715" name="Shape 715"/>
          <p:cNvPicPr preferRelativeResize="0"/>
          <p:nvPr/>
        </p:nvPicPr>
        <p:blipFill rotWithShape="1">
          <a:blip r:embed="rId3">
            <a:alphaModFix/>
          </a:blip>
          <a:srcRect b="2597" l="0" r="0" t="2606"/>
          <a:stretch/>
        </p:blipFill>
        <p:spPr>
          <a:xfrm>
            <a:off x="1415824" y="1682775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6" name="Shape 716"/>
          <p:cNvSpPr txBox="1"/>
          <p:nvPr>
            <p:ph idx="4294967295" type="body"/>
          </p:nvPr>
        </p:nvSpPr>
        <p:spPr>
          <a:xfrm>
            <a:off x="1209050" y="3509899"/>
            <a:ext cx="2177400" cy="4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Gerald E. Sirotnak Events Chair</a:t>
            </a:r>
          </a:p>
        </p:txBody>
      </p:sp>
      <p:sp>
        <p:nvSpPr>
          <p:cNvPr id="717" name="Shape 717"/>
          <p:cNvSpPr txBox="1"/>
          <p:nvPr>
            <p:ph idx="4294967295" type="body"/>
          </p:nvPr>
        </p:nvSpPr>
        <p:spPr>
          <a:xfrm>
            <a:off x="1106550" y="4062400"/>
            <a:ext cx="2451300" cy="11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For all General Assembly Questions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Events@StudentSenateCCC.org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6826825" y="1932275"/>
            <a:ext cx="11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4368727_10206120531606910_5012556497562934903_n.jpg" id="719" name="Shape 7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6924" y="1716975"/>
            <a:ext cx="1644299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0" name="Shape 720"/>
          <p:cNvSpPr txBox="1"/>
          <p:nvPr>
            <p:ph idx="4294967295" type="body"/>
          </p:nvPr>
        </p:nvSpPr>
        <p:spPr>
          <a:xfrm>
            <a:off x="5920375" y="3489249"/>
            <a:ext cx="2177400" cy="4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Larry Kelly  Resolutions Chair</a:t>
            </a:r>
          </a:p>
        </p:txBody>
      </p:sp>
      <p:sp>
        <p:nvSpPr>
          <p:cNvPr id="721" name="Shape 721"/>
          <p:cNvSpPr txBox="1"/>
          <p:nvPr>
            <p:ph idx="4294967295" type="body"/>
          </p:nvPr>
        </p:nvSpPr>
        <p:spPr>
          <a:xfrm>
            <a:off x="5819250" y="4094700"/>
            <a:ext cx="2451300" cy="11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For Resolutions Questions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EVP@StudentSenateCCC.org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3332062" y="1098600"/>
            <a:ext cx="25884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Have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738075" y="1450999"/>
            <a:ext cx="4254600" cy="649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55179" l="0" r="0" t="0"/>
          <a:stretch/>
        </p:blipFill>
        <p:spPr>
          <a:xfrm>
            <a:off x="0" y="38100"/>
            <a:ext cx="9144000" cy="227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tario-convention-center.jp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00500"/>
            <a:ext cx="9144000" cy="31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581325" y="1589650"/>
            <a:ext cx="5601300" cy="3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problem (6).jpg" id="75" name="Shape 75"/>
          <p:cNvPicPr preferRelativeResize="0"/>
          <p:nvPr/>
        </p:nvPicPr>
        <p:blipFill rotWithShape="1">
          <a:blip r:embed="rId3">
            <a:alphaModFix/>
          </a:blip>
          <a:srcRect b="13457" l="0" r="0" t="0"/>
          <a:stretch/>
        </p:blipFill>
        <p:spPr>
          <a:xfrm>
            <a:off x="63900" y="0"/>
            <a:ext cx="7480110" cy="48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ntario_Convention_Center_-2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30912" y="-61087"/>
            <a:ext cx="9256112" cy="52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0" l="40789" r="0" t="0"/>
          <a:stretch/>
        </p:blipFill>
        <p:spPr>
          <a:xfrm>
            <a:off x="4922850" y="-122200"/>
            <a:ext cx="4157304" cy="52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30037_1400759606634608_2043257668_o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275" y="-56525"/>
            <a:ext cx="7717150" cy="52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36976" t="0"/>
          <a:stretch/>
        </p:blipFill>
        <p:spPr>
          <a:xfrm>
            <a:off x="0" y="0"/>
            <a:ext cx="43222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39475" y="-727575"/>
            <a:ext cx="6502599" cy="48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95275" y="0"/>
            <a:ext cx="7687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0" r="36832" t="0"/>
          <a:stretch/>
        </p:blipFill>
        <p:spPr>
          <a:xfrm>
            <a:off x="4708150" y="0"/>
            <a:ext cx="44358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-2899" l="0" r="0" t="2899"/>
          <a:stretch/>
        </p:blipFill>
        <p:spPr>
          <a:xfrm>
            <a:off x="-12" y="0"/>
            <a:ext cx="4538375" cy="5143499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375" y="50675"/>
            <a:ext cx="4899974" cy="509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ransparent hotel symbol"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225" y="229175"/>
            <a:ext cx="1315900" cy="13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-2899" l="0" r="0" t="2899"/>
          <a:stretch/>
        </p:blipFill>
        <p:spPr>
          <a:xfrm>
            <a:off x="-12" y="0"/>
            <a:ext cx="4538375" cy="5143499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age result for transparent hotel symbol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225" y="229175"/>
            <a:ext cx="1315900" cy="13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4538375" y="0"/>
            <a:ext cx="4605600" cy="96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Courtesy</a:t>
            </a:r>
            <a:r>
              <a:rPr lang="en"/>
              <a:t> Blocks</a:t>
            </a:r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538375" y="1068839"/>
            <a:ext cx="4605600" cy="407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</a:rPr>
              <a:t>Hotel Info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Ontario DoubleTree Hotel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200" u="sng">
                <a:solidFill>
                  <a:srgbClr val="6DC6DD"/>
                </a:solidFill>
                <a:hlinkClick r:id="rId5"/>
              </a:rPr>
              <a:t>http://doubletree.hilton.com/en/dt/groups/personalized/O/ONTO-DT-CCC-20170505/index.jhtml?WT.mc_id=POG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Cut-off Date:    April 14, 2017 or until block is full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BEST WESTERN PLUS InnSuites Ontario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10 rooms on hold at $99.00.  Call sales directly and mention that you are with Spring 2017 General Assembly.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DC6DD"/>
                </a:solidFill>
              </a:rPr>
              <a:t>909.466.9600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6DC6DD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Other Hotels in the Area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rgbClr val="6DC6DD"/>
                </a:solidFill>
                <a:hlinkClick r:id="rId6"/>
              </a:rPr>
              <a:t>http://arestravel.com/9283_hotel-list.html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 u="sng">
              <a:solidFill>
                <a:srgbClr val="6DC6DD"/>
              </a:solidFill>
              <a:hlinkClick r:id="rId7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