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56" r:id="rId2"/>
    <p:sldId id="257" r:id="rId3"/>
    <p:sldId id="258" r:id="rId4"/>
    <p:sldId id="260" r:id="rId5"/>
    <p:sldId id="266" r:id="rId6"/>
    <p:sldId id="261" r:id="rId7"/>
    <p:sldId id="262" r:id="rId8"/>
    <p:sldId id="263" r:id="rId9"/>
    <p:sldId id="264" r:id="rId10"/>
    <p:sldId id="267" r:id="rId11"/>
    <p:sldId id="269" r:id="rId12"/>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87621" autoAdjust="0"/>
  </p:normalViewPr>
  <p:slideViewPr>
    <p:cSldViewPr>
      <p:cViewPr varScale="1">
        <p:scale>
          <a:sx n="88" d="100"/>
          <a:sy n="88" d="100"/>
        </p:scale>
        <p:origin x="-1400"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1/23/15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dirty="0"/>
          </a:p>
        </p:txBody>
      </p:sp>
    </p:spTree>
    <p:extLst>
      <p:ext uri="{BB962C8B-B14F-4D97-AF65-F5344CB8AC3E}">
        <p14:creationId xmlns:p14="http://schemas.microsoft.com/office/powerpoint/2010/main" val="3325295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1/23/15</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E4606EA6-EFEA-4C30-9264-4F9291A5780D}" type="datetime1">
              <a:rPr lang="en-US" smtClean="0"/>
              <a:pPr/>
              <a:t>1/23/15</a:t>
            </a:fld>
            <a:endParaRPr lang="en-US" dirty="0"/>
          </a:p>
        </p:txBody>
      </p:sp>
      <p:sp>
        <p:nvSpPr>
          <p:cNvPr id="4" name="Rectangle 3"/>
          <p:cNvSpPr>
            <a:spLocks noGrp="1"/>
          </p:cNvSpPr>
          <p:nvPr>
            <p:ph type="ftr" sz="quarter" idx="11"/>
          </p:nvPr>
        </p:nvSpPr>
        <p:spPr/>
        <p:txBody>
          <a:bodyPr/>
          <a:lstStyle>
            <a:extLst/>
          </a:lstStyle>
          <a:p>
            <a:endParaRPr lang="en-US" dirty="0"/>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a:t>
            </a:fld>
            <a:endParaRPr lang="en-US" dirty="0"/>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6FCF9F07-3BC7-4570-B054-79111B0A380C}" type="datetime1">
              <a:rPr lang="en-US" smtClean="0"/>
              <a:pPr/>
              <a:t>1/23/15</a:t>
            </a:fld>
            <a:endParaRPr lang="en-US" dirty="0"/>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E4606EA6-EFEA-4C30-9264-4F9291A5780D}" type="datetime1">
              <a:rPr lang="en-US" smtClean="0"/>
              <a:pPr/>
              <a:t>1/23/15</a:t>
            </a:fld>
            <a:endParaRPr lang="en-US" dirty="0"/>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dirty="0"/>
          </a:p>
        </p:txBody>
      </p:sp>
      <p:sp>
        <p:nvSpPr>
          <p:cNvPr id="12" name="Footer Placeholder 11"/>
          <p:cNvSpPr>
            <a:spLocks noGrp="1"/>
          </p:cNvSpPr>
          <p:nvPr>
            <p:ph type="ftr" sz="quarter" idx="17"/>
          </p:nvPr>
        </p:nvSpPr>
        <p:spPr/>
        <p:txBody>
          <a:bodyPr rtlCol="0"/>
          <a:lstStyle>
            <a:extLst/>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E4606EA6-EFEA-4C30-9264-4F9291A5780D}" type="datetime1">
              <a:rPr lang="en-US" smtClean="0"/>
              <a:pPr/>
              <a:t>1/23/15</a:t>
            </a:fld>
            <a:endParaRPr lang="en-US" dirty="0"/>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dirty="0"/>
          </a:p>
        </p:txBody>
      </p:sp>
      <p:sp>
        <p:nvSpPr>
          <p:cNvPr id="14" name="Footer Placeholder 13"/>
          <p:cNvSpPr>
            <a:spLocks noGrp="1"/>
          </p:cNvSpPr>
          <p:nvPr>
            <p:ph type="ftr" sz="quarter" idx="17"/>
          </p:nvPr>
        </p:nvSpPr>
        <p:spPr/>
        <p:txBody>
          <a:bodyPr rtlCol="0"/>
          <a:lstStyle>
            <a:extLst/>
          </a:lstStyle>
          <a:p>
            <a:endParaRPr lang="en-US" dirty="0"/>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6DFADB5D-B7A0-47E3-AD2D-B1A6F8614213}" type="datetime1">
              <a:rPr lang="en-US" smtClean="0"/>
              <a:pPr/>
              <a:t>1/23/15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en-US" smtClean="0"/>
              <a:pPr/>
              <a:t>1/23/15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F49A8198-4617-485E-9585-4840B69DBBA6}" type="datetime1">
              <a:rPr lang="en-US" smtClean="0"/>
              <a:pPr/>
              <a:t>1/23/15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en-US" smtClean="0"/>
              <a:pPr/>
              <a:t>1/23/15</a:t>
            </a:fld>
            <a:endParaRPr lang="en-US" dirty="0"/>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1/23/15</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p:txBody>
          <a:bodyPr/>
          <a:lstStyle>
            <a:extLst/>
          </a:lstStyle>
          <a:p>
            <a:pPr algn="ctr"/>
            <a:r>
              <a:rPr lang="en-US" dirty="0" smtClean="0"/>
              <a:t>January legislative update</a:t>
            </a:r>
            <a:endParaRPr lang="en-US" dirty="0"/>
          </a:p>
        </p:txBody>
      </p:sp>
      <p:sp>
        <p:nvSpPr>
          <p:cNvPr id="5" name="Rectangle 4"/>
          <p:cNvSpPr>
            <a:spLocks noGrp="1"/>
          </p:cNvSpPr>
          <p:nvPr>
            <p:ph type="subTitle" idx="1"/>
          </p:nvPr>
        </p:nvSpPr>
        <p:spPr/>
        <p:txBody>
          <a:bodyPr>
            <a:normAutofit fontScale="92500"/>
          </a:bodyPr>
          <a:lstStyle>
            <a:extLst/>
          </a:lstStyle>
          <a:p>
            <a:r>
              <a:rPr lang="en-US" dirty="0" smtClean="0"/>
              <a:t>Information for the upcoming legislative season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money going to go?</a:t>
            </a:r>
            <a:endParaRPr lang="en-US" dirty="0"/>
          </a:p>
        </p:txBody>
      </p:sp>
      <p:sp>
        <p:nvSpPr>
          <p:cNvPr id="3" name="Content Placeholder 2"/>
          <p:cNvSpPr>
            <a:spLocks noGrp="1"/>
          </p:cNvSpPr>
          <p:nvPr>
            <p:ph sz="quarter" idx="13"/>
          </p:nvPr>
        </p:nvSpPr>
        <p:spPr>
          <a:xfrm>
            <a:off x="609600" y="1352550"/>
            <a:ext cx="8153400" cy="3657600"/>
          </a:xfrm>
        </p:spPr>
        <p:txBody>
          <a:bodyPr>
            <a:normAutofit lnSpcReduction="10000"/>
          </a:bodyPr>
          <a:lstStyle/>
          <a:p>
            <a:r>
              <a:rPr lang="en-US" dirty="0" smtClean="0"/>
              <a:t>$200 million for Student Success-</a:t>
            </a:r>
            <a:r>
              <a:rPr lang="en-US" sz="2000" dirty="0" smtClean="0"/>
              <a:t> theses funds will be split evenly between and support program (SSSP) and Student Equity Plans.</a:t>
            </a:r>
          </a:p>
          <a:p>
            <a:r>
              <a:rPr lang="en-US" dirty="0" smtClean="0"/>
              <a:t>$125 million for increase base allocation-funding- </a:t>
            </a:r>
            <a:r>
              <a:rPr lang="en-US" sz="2000" dirty="0" smtClean="0"/>
              <a:t>this increase is intended to constrained discretionary funding environment colleges have experienced since the economic downturn. These funds can help colleges address the schedule the scheduled increases in State Teachers Retired System (STRS) and Public Employee System (PERS) contribution rates.</a:t>
            </a:r>
          </a:p>
          <a:p>
            <a:r>
              <a:rPr lang="en-US" sz="2800" dirty="0" smtClean="0"/>
              <a:t>$ 106.9 million for increase access- </a:t>
            </a:r>
            <a:r>
              <a:rPr lang="en-US" sz="2000" dirty="0" smtClean="0"/>
              <a:t>this funding would increase access 45,000 students.</a:t>
            </a:r>
            <a:endParaRPr lang="en-US" sz="2800" dirty="0" smtClean="0"/>
          </a:p>
          <a:p>
            <a:endParaRPr lang="en-US" dirty="0"/>
          </a:p>
        </p:txBody>
      </p:sp>
    </p:spTree>
    <p:extLst>
      <p:ext uri="{BB962C8B-B14F-4D97-AF65-F5344CB8AC3E}">
        <p14:creationId xmlns:p14="http://schemas.microsoft.com/office/powerpoint/2010/main" val="1022147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9550"/>
            <a:ext cx="8153400" cy="762000"/>
          </a:xfrm>
        </p:spPr>
        <p:txBody>
          <a:bodyPr/>
          <a:lstStyle/>
          <a:p>
            <a:r>
              <a:rPr lang="en-US" dirty="0" smtClean="0"/>
              <a:t>Governors Budget Continues…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161374831"/>
              </p:ext>
            </p:extLst>
          </p:nvPr>
        </p:nvGraphicFramePr>
        <p:xfrm>
          <a:off x="152400" y="1428750"/>
          <a:ext cx="8382000" cy="4602480"/>
        </p:xfrm>
        <a:graphic>
          <a:graphicData uri="http://schemas.openxmlformats.org/drawingml/2006/table">
            <a:tbl>
              <a:tblPr firstRow="1" bandRow="1">
                <a:tableStyleId>{5C22544A-7EE6-4342-B048-85BDC9FD1C3A}</a:tableStyleId>
              </a:tblPr>
              <a:tblGrid>
                <a:gridCol w="8382000"/>
              </a:tblGrid>
              <a:tr h="3992880">
                <a:tc>
                  <a:txBody>
                    <a:bodyPr/>
                    <a:lstStyle/>
                    <a:p>
                      <a:r>
                        <a:rPr lang="en-US" sz="1800" dirty="0" smtClean="0"/>
                        <a:t>$ 92.4 million</a:t>
                      </a:r>
                      <a:r>
                        <a:rPr lang="en-US" sz="1800" baseline="0" dirty="0" smtClean="0"/>
                        <a:t> for COLA- This would fund the statutory cost-of-living-adjustment of 1.58%.</a:t>
                      </a:r>
                    </a:p>
                    <a:p>
                      <a:endParaRPr lang="en-US" sz="1800" baseline="0" dirty="0" smtClean="0"/>
                    </a:p>
                    <a:p>
                      <a:r>
                        <a:rPr lang="en-US" sz="1800" baseline="0" dirty="0" smtClean="0"/>
                        <a:t>$48 million for Career Technical Education- These one-time funds of the SB 1070 Career Technical Education Pathways Programs</a:t>
                      </a:r>
                    </a:p>
                    <a:p>
                      <a:endParaRPr lang="en-US" sz="1800" baseline="0" dirty="0" smtClean="0"/>
                    </a:p>
                    <a:p>
                      <a:r>
                        <a:rPr lang="en-US" sz="1800" baseline="0" dirty="0" smtClean="0"/>
                        <a:t>$94.5 million to retire deferrals- this funding would completely retire system deferral, which had reached as high as $961 million just prior to the passage of Proposition 30</a:t>
                      </a:r>
                    </a:p>
                    <a:p>
                      <a:endParaRPr lang="en-US" sz="1800" baseline="0" dirty="0" smtClean="0"/>
                    </a:p>
                    <a:p>
                      <a:r>
                        <a:rPr lang="en-US" sz="1800" baseline="0" dirty="0" smtClean="0"/>
                        <a:t>$500 million Adult Education Block Grant- Fund courses in elementary and secondary basic skills, citizenship, ESL, programs for adult with disabilities, short-term CTE programs, and programs for apprentices.</a:t>
                      </a:r>
                    </a:p>
                    <a:p>
                      <a:endParaRPr lang="en-US" sz="2400" baseline="0" dirty="0" smtClean="0"/>
                    </a:p>
                    <a:p>
                      <a:endParaRPr lang="en-US" sz="2800" baseline="0" dirty="0" smtClean="0"/>
                    </a:p>
                    <a:p>
                      <a:endParaRPr lang="en-US" sz="2800" dirty="0"/>
                    </a:p>
                  </a:txBody>
                  <a:tcPr/>
                </a:tc>
              </a:tr>
            </a:tbl>
          </a:graphicData>
        </a:graphic>
      </p:graphicFrame>
    </p:spTree>
    <p:extLst>
      <p:ext uri="{BB962C8B-B14F-4D97-AF65-F5344CB8AC3E}">
        <p14:creationId xmlns:p14="http://schemas.microsoft.com/office/powerpoint/2010/main" val="2782746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extLst/>
          </a:lstStyle>
          <a:p>
            <a:r>
              <a:rPr lang="en-US" dirty="0" smtClean="0"/>
              <a:t>AB 42 Public Postsecondary education: funding &amp; mandatory fee  </a:t>
            </a:r>
            <a:endParaRPr lang="en-US" dirty="0"/>
          </a:p>
        </p:txBody>
      </p:sp>
      <p:sp>
        <p:nvSpPr>
          <p:cNvPr id="3" name="Rectangle 2"/>
          <p:cNvSpPr>
            <a:spLocks noGrp="1"/>
          </p:cNvSpPr>
          <p:nvPr>
            <p:ph sz="quarter" idx="13"/>
          </p:nvPr>
        </p:nvSpPr>
        <p:spPr>
          <a:xfrm>
            <a:off x="609600" y="1352551"/>
            <a:ext cx="3886200" cy="2285999"/>
          </a:xfrm>
        </p:spPr>
        <p:txBody>
          <a:bodyPr>
            <a:normAutofit fontScale="85000" lnSpcReduction="20000"/>
          </a:bodyPr>
          <a:lstStyle>
            <a:extLst/>
          </a:lstStyle>
          <a:p>
            <a:pPr marL="0" indent="0">
              <a:buNone/>
            </a:pPr>
            <a:r>
              <a:rPr lang="en-US" altLang="x-none" dirty="0" smtClean="0"/>
              <a:t>The bill would put a mandatory hold on student tuition in the CCC , CSU, &amp; UC system at the 2014-2015 rate up to and including th</a:t>
            </a:r>
            <a:r>
              <a:rPr lang="en-US" altLang="x-none" dirty="0" smtClean="0"/>
              <a:t>e 2018-2019 fiscal year</a:t>
            </a:r>
            <a:endParaRPr lang="en-US" dirty="0"/>
          </a:p>
        </p:txBody>
      </p:sp>
      <p:sp>
        <p:nvSpPr>
          <p:cNvPr id="4" name="Rectangle 3"/>
          <p:cNvSpPr>
            <a:spLocks noGrp="1"/>
          </p:cNvSpPr>
          <p:nvPr>
            <p:ph sz="quarter" idx="14"/>
          </p:nvPr>
        </p:nvSpPr>
        <p:spPr>
          <a:xfrm>
            <a:off x="4844901" y="1352549"/>
            <a:ext cx="3886200" cy="2286001"/>
          </a:xfrm>
        </p:spPr>
        <p:txBody>
          <a:bodyPr>
            <a:normAutofit fontScale="70000" lnSpcReduction="20000"/>
          </a:bodyPr>
          <a:lstStyle>
            <a:extLst/>
          </a:lstStyle>
          <a:p>
            <a:pPr marL="0" indent="0">
              <a:buNone/>
            </a:pPr>
            <a:r>
              <a:rPr lang="en-US" dirty="0" smtClean="0"/>
              <a:t>It would also prohibit the imposition of student success fee at CCC, CSU &amp; UC campus unless the student success fee is approved by a favorable vote of 2/3 of those students voting at an election of the student body held at that campus within the preceding 48 months.</a:t>
            </a:r>
            <a:endParaRPr lang="en-US" dirty="0" smtClean="0"/>
          </a:p>
        </p:txBody>
      </p:sp>
      <p:pic>
        <p:nvPicPr>
          <p:cNvPr id="5" name="Rounded Rectangle 4"/>
          <p:cNvPicPr>
            <a:picLocks noChangeAspect="1" noChangeArrowheads="1"/>
          </p:cNvPicPr>
          <p:nvPr/>
        </p:nvPicPr>
        <p:blipFill>
          <a:blip r:embed="rId3"/>
          <a:srcRect/>
          <a:stretch>
            <a:fillRect/>
          </a:stretch>
        </p:blipFill>
        <p:spPr bwMode="auto">
          <a:xfrm>
            <a:off x="762000" y="3704874"/>
            <a:ext cx="2057400" cy="1156217"/>
          </a:xfrm>
          <a:prstGeom prst="roundRect">
            <a:avLst>
              <a:gd name="adj" fmla="val 4815"/>
            </a:avLst>
          </a:prstGeom>
          <a:noFill/>
          <a:ln w="38100" cap="flat" cmpd="sng" algn="ctr">
            <a:solidFill>
              <a:schemeClr val="tx1"/>
            </a:solidFill>
            <a:prstDash val="solid"/>
            <a:miter lim="800000"/>
            <a:headEnd type="none" w="med" len="med"/>
            <a:tailEnd type="none" w="med" len="med"/>
          </a:ln>
          <a:effectLst/>
        </p:spPr>
      </p:pic>
      <p:grpSp>
        <p:nvGrpSpPr>
          <p:cNvPr id="9" name="Group 8"/>
          <p:cNvGrpSpPr/>
          <p:nvPr/>
        </p:nvGrpSpPr>
        <p:grpSpPr>
          <a:xfrm>
            <a:off x="4953000" y="3681528"/>
            <a:ext cx="1676400" cy="1235491"/>
            <a:chOff x="4953000" y="3409950"/>
            <a:chExt cx="1676400" cy="1235491"/>
          </a:xfrm>
        </p:grpSpPr>
        <p:sp>
          <p:nvSpPr>
            <p:cNvPr id="7" name="Rounded Rectangle 6"/>
            <p:cNvSpPr>
              <a:spLocks noChangeAspect="1" noChangeArrowheads="1"/>
            </p:cNvSpPr>
            <p:nvPr/>
          </p:nvSpPr>
          <p:spPr bwMode="auto">
            <a:xfrm>
              <a:off x="4953000" y="3409950"/>
              <a:ext cx="1676400" cy="1235491"/>
            </a:xfrm>
            <a:prstGeom prst="roundRect">
              <a:avLst>
                <a:gd name="adj" fmla="val 5507"/>
              </a:avLst>
            </a:prstGeom>
            <a:solidFill>
              <a:srgbClr val="0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extLst/>
            </a:lstStyle>
            <a:p>
              <a:endParaRPr lang="en-US" dirty="0"/>
            </a:p>
          </p:txBody>
        </p:sp>
        <p:pic>
          <p:nvPicPr>
            <p:cNvPr id="8" name="Rounded Rectangle 7"/>
            <p:cNvPicPr>
              <a:picLocks noChangeAspect="1" noChangeArrowheads="1"/>
            </p:cNvPicPr>
            <p:nvPr/>
          </p:nvPicPr>
          <p:blipFill>
            <a:blip r:embed="rId3"/>
            <a:srcRect/>
            <a:stretch>
              <a:fillRect/>
            </a:stretch>
          </p:blipFill>
          <p:spPr bwMode="auto">
            <a:xfrm>
              <a:off x="4968240" y="3565208"/>
              <a:ext cx="1645920" cy="924974"/>
            </a:xfrm>
            <a:prstGeom prst="roundRect">
              <a:avLst>
                <a:gd name="adj" fmla="val 6075"/>
              </a:avLst>
            </a:prstGeom>
            <a:noFill/>
            <a:ln w="3175" cap="flat" cmpd="sng" algn="ctr">
              <a:noFill/>
              <a:prstDash val="solid"/>
              <a:miter lim="800000"/>
              <a:headEnd type="none" w="med" len="med"/>
              <a:tailEnd type="none" w="med" len="med"/>
            </a:ln>
            <a:effectLst/>
          </p:spPr>
        </p:pic>
      </p:gr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Pros &amp; Cons:</a:t>
            </a:r>
            <a:endParaRPr lang="en-US" dirty="0"/>
          </a:p>
        </p:txBody>
      </p:sp>
      <p:sp>
        <p:nvSpPr>
          <p:cNvPr id="3" name="Rectangle 2"/>
          <p:cNvSpPr>
            <a:spLocks noGrp="1"/>
          </p:cNvSpPr>
          <p:nvPr>
            <p:ph sz="quarter" idx="13"/>
          </p:nvPr>
        </p:nvSpPr>
        <p:spPr>
          <a:xfrm>
            <a:off x="609600" y="1200150"/>
            <a:ext cx="3429000" cy="3943350"/>
          </a:xfrm>
        </p:spPr>
        <p:txBody>
          <a:bodyPr anchor="ctr">
            <a:normAutofit fontScale="92500" lnSpcReduction="20000"/>
          </a:bodyPr>
          <a:lstStyle>
            <a:extLst/>
          </a:lstStyle>
          <a:p>
            <a:pPr marL="0" lvl="1" indent="0">
              <a:buNone/>
            </a:pPr>
            <a:r>
              <a:rPr lang="en-US" b="1" u="sng" dirty="0" smtClean="0">
                <a:solidFill>
                  <a:schemeClr val="accent3">
                    <a:lumMod val="75000"/>
                  </a:schemeClr>
                </a:solidFill>
              </a:rPr>
              <a:t>Pro: </a:t>
            </a:r>
            <a:r>
              <a:rPr lang="en-US" dirty="0" smtClean="0"/>
              <a:t>this bill has the    potential to make California higher education more affordable for students over the next four years by freezing tuition at the 2014-2015 rate. </a:t>
            </a:r>
            <a:r>
              <a:rPr lang="en-US" dirty="0"/>
              <a:t>I</a:t>
            </a:r>
            <a:r>
              <a:rPr lang="en-US" dirty="0" smtClean="0"/>
              <a:t>t would also require student approval for the creation of any new student success fees.</a:t>
            </a:r>
            <a:endParaRPr lang="en-US" b="1" u="sng" dirty="0" smtClean="0">
              <a:solidFill>
                <a:schemeClr val="accent2">
                  <a:lumMod val="75000"/>
                </a:schemeClr>
              </a:solidFill>
            </a:endParaRPr>
          </a:p>
        </p:txBody>
      </p:sp>
      <p:pic>
        <p:nvPicPr>
          <p:cNvPr id="5" name="j0314068.jpg"/>
          <p:cNvPicPr>
            <a:picLocks noGrp="1" noChangeAspect="1"/>
          </p:cNvPicPr>
          <p:nvPr>
            <p:ph sz="quarter" idx="14"/>
          </p:nvPr>
        </p:nvPicPr>
        <p:blipFill>
          <a:blip r:embed="rId3"/>
          <a:stretch>
            <a:fillRect/>
          </a:stretch>
        </p:blipFill>
        <p:spPr>
          <a:xfrm rot="427983">
            <a:off x="4059193" y="234263"/>
            <a:ext cx="959347" cy="806892"/>
          </a:xfrm>
        </p:spPr>
      </p:pic>
      <p:graphicFrame>
        <p:nvGraphicFramePr>
          <p:cNvPr id="4" name="Table 3"/>
          <p:cNvGraphicFramePr>
            <a:graphicFrameLocks noGrp="1"/>
          </p:cNvGraphicFramePr>
          <p:nvPr>
            <p:extLst>
              <p:ext uri="{D42A27DB-BD31-4B8C-83A1-F6EECF244321}">
                <p14:modId xmlns:p14="http://schemas.microsoft.com/office/powerpoint/2010/main" val="3341622157"/>
              </p:ext>
            </p:extLst>
          </p:nvPr>
        </p:nvGraphicFramePr>
        <p:xfrm>
          <a:off x="4953000" y="1352550"/>
          <a:ext cx="3962400" cy="3657600"/>
        </p:xfrm>
        <a:graphic>
          <a:graphicData uri="http://schemas.openxmlformats.org/drawingml/2006/table">
            <a:tbl>
              <a:tblPr firstRow="1" bandRow="1">
                <a:tableStyleId>{2D5ABB26-0587-4C30-8999-92F81FD0307C}</a:tableStyleId>
              </a:tblPr>
              <a:tblGrid>
                <a:gridCol w="3962400"/>
              </a:tblGrid>
              <a:tr h="3581400">
                <a:tc>
                  <a:txBody>
                    <a:bodyPr/>
                    <a:lstStyle/>
                    <a:p>
                      <a:r>
                        <a:rPr lang="en-US" sz="1800" b="1" u="sng" dirty="0" smtClean="0">
                          <a:solidFill>
                            <a:schemeClr val="accent2">
                              <a:lumMod val="75000"/>
                            </a:schemeClr>
                          </a:solidFill>
                        </a:rPr>
                        <a:t>Con:</a:t>
                      </a:r>
                      <a:r>
                        <a:rPr lang="en-US" sz="1800" b="1" u="sng" baseline="0" dirty="0" smtClean="0">
                          <a:solidFill>
                            <a:schemeClr val="accent2">
                              <a:lumMod val="75000"/>
                            </a:schemeClr>
                          </a:solidFill>
                        </a:rPr>
                        <a:t> </a:t>
                      </a:r>
                      <a:r>
                        <a:rPr lang="en-US" sz="1800" b="0" u="none" baseline="0" dirty="0" smtClean="0">
                          <a:solidFill>
                            <a:srgbClr val="262626"/>
                          </a:solidFill>
                        </a:rPr>
                        <a:t>this bill does not address currently existing student success fees in the CSU system that did not undergo student approval. The bill does not specify a way to repeal student success fees. This bill would legalize student success fees in the CCCs, creating a loophole that would allow individual campuses to bypass the statewide tuition freeze. The tuition freeze would only last through the 2018-2019 fiscal year, but the legalization of student success fee would be permanent.</a:t>
                      </a:r>
                      <a:endParaRPr lang="en-US" sz="1800" b="1" u="sng" dirty="0">
                        <a:solidFill>
                          <a:schemeClr val="accent2">
                            <a:lumMod val="75000"/>
                          </a:schemeClr>
                        </a:solidFill>
                      </a:endParaRPr>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09600" y="76200"/>
            <a:ext cx="8077200" cy="1047750"/>
          </a:xfrm>
        </p:spPr>
        <p:txBody>
          <a:bodyPr anchor="b">
            <a:noAutofit/>
          </a:bodyPr>
          <a:lstStyle>
            <a:extLst/>
          </a:lstStyle>
          <a:p>
            <a:r>
              <a:rPr lang="en-US" sz="3200" dirty="0" smtClean="0"/>
              <a:t>SB 15 Postsecondary Education: Financial Aid</a:t>
            </a:r>
            <a:endParaRPr lang="en-US" sz="3200" dirty="0"/>
          </a:p>
        </p:txBody>
      </p:sp>
      <p:sp>
        <p:nvSpPr>
          <p:cNvPr id="3" name="Rectangle 2"/>
          <p:cNvSpPr>
            <a:spLocks noGrp="1"/>
          </p:cNvSpPr>
          <p:nvPr>
            <p:ph type="body" idx="1"/>
          </p:nvPr>
        </p:nvSpPr>
        <p:spPr>
          <a:xfrm>
            <a:off x="609600" y="1504950"/>
            <a:ext cx="1600200" cy="3067050"/>
          </a:xfrm>
        </p:spPr>
        <p:txBody>
          <a:bodyPr>
            <a:noAutofit/>
          </a:bodyPr>
          <a:lstStyle>
            <a:extLst/>
          </a:lstStyle>
          <a:p>
            <a:r>
              <a:rPr lang="en-US" sz="1200" dirty="0" smtClean="0"/>
              <a:t>Would increase the total number of Competitive Cal Grant A&amp;B awards granted annually 30,000. It would also increase the maximum tuition award amount for Cal Grant A &amp; B for students at private nonprofit postsecondary schools to $9,084 for the 2015-16 award year and each award year thereafter .</a:t>
            </a:r>
            <a:endParaRPr lang="en-US" sz="1200" dirty="0"/>
          </a:p>
        </p:txBody>
      </p:sp>
      <p:sp>
        <p:nvSpPr>
          <p:cNvPr id="4" name="Content Placeholder 3"/>
          <p:cNvSpPr>
            <a:spLocks noGrp="1"/>
          </p:cNvSpPr>
          <p:nvPr>
            <p:ph sz="quarter" idx="13"/>
          </p:nvPr>
        </p:nvSpPr>
        <p:spPr>
          <a:xfrm>
            <a:off x="2362200" y="1428750"/>
            <a:ext cx="6400800" cy="3714750"/>
          </a:xfrm>
        </p:spPr>
        <p:txBody>
          <a:bodyPr>
            <a:normAutofit/>
          </a:bodyPr>
          <a:lstStyle/>
          <a:p>
            <a:r>
              <a:rPr lang="en-US" sz="2000" dirty="0" smtClean="0"/>
              <a:t>This bill would establish, commencing with the 2015-16 academic year, the Competitive Incentive Grant Award to provide students with financial need attending a campus of the CSU with financial aid over a 3 year period,</a:t>
            </a:r>
          </a:p>
          <a:p>
            <a:r>
              <a:rPr lang="en-US" sz="2000" dirty="0" smtClean="0"/>
              <a:t>$1,000 if the students complete 60 units by the end of his or her first academic year.</a:t>
            </a:r>
          </a:p>
          <a:p>
            <a:r>
              <a:rPr lang="en-US" sz="2000" dirty="0" smtClean="0"/>
              <a:t>$1,500 if the student complete 60 units by the end of his or her second academic year.</a:t>
            </a:r>
          </a:p>
          <a:p>
            <a:r>
              <a:rPr lang="en-US" sz="2000" dirty="0" smtClean="0"/>
              <a:t>$2,000 if the student completes 90 units by end of his or her third academic.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&amp; Cons</a:t>
            </a:r>
            <a:endParaRPr lang="en-US" dirty="0"/>
          </a:p>
        </p:txBody>
      </p:sp>
      <p:sp>
        <p:nvSpPr>
          <p:cNvPr id="3" name="Text Placeholder 2"/>
          <p:cNvSpPr>
            <a:spLocks noGrp="1"/>
          </p:cNvSpPr>
          <p:nvPr>
            <p:ph type="body" idx="1"/>
          </p:nvPr>
        </p:nvSpPr>
        <p:spPr>
          <a:xfrm>
            <a:off x="609600" y="1428750"/>
            <a:ext cx="3429000" cy="3124200"/>
          </a:xfrm>
        </p:spPr>
        <p:txBody>
          <a:bodyPr/>
          <a:lstStyle/>
          <a:p>
            <a:pPr marL="285750" indent="-285750">
              <a:buFont typeface="Wingdings" charset="2"/>
              <a:buChar char="q"/>
            </a:pPr>
            <a:r>
              <a:rPr lang="en-US" dirty="0" smtClean="0"/>
              <a:t>We would be advocating selectively within our purview for Cal Grant competitive awards.</a:t>
            </a:r>
          </a:p>
          <a:p>
            <a:pPr marL="285750" indent="-285750">
              <a:buFont typeface="Wingdings" charset="2"/>
              <a:buChar char="q"/>
            </a:pPr>
            <a:r>
              <a:rPr lang="en-US" dirty="0" smtClean="0"/>
              <a:t>Competitive Cal Grant awards are earmarked for community college students and returning students but we should only expect the CSSA to support us.</a:t>
            </a:r>
            <a:endParaRPr lang="en-US" dirty="0"/>
          </a:p>
        </p:txBody>
      </p:sp>
      <p:sp>
        <p:nvSpPr>
          <p:cNvPr id="4" name="Content Placeholder 3"/>
          <p:cNvSpPr>
            <a:spLocks noGrp="1"/>
          </p:cNvSpPr>
          <p:nvPr>
            <p:ph sz="quarter" idx="13"/>
          </p:nvPr>
        </p:nvSpPr>
        <p:spPr>
          <a:xfrm>
            <a:off x="4800600" y="1428750"/>
            <a:ext cx="3962400" cy="3200400"/>
          </a:xfrm>
        </p:spPr>
        <p:txBody>
          <a:bodyPr>
            <a:normAutofit fontScale="92500" lnSpcReduction="10000"/>
          </a:bodyPr>
          <a:lstStyle/>
          <a:p>
            <a:r>
              <a:rPr lang="en-US" sz="1800" dirty="0" smtClean="0"/>
              <a:t>Pro: offers help to students attending private nonprofit universities which are facing a decrease of 10%  in entitlement awards starting next year for incoming students.</a:t>
            </a:r>
          </a:p>
          <a:p>
            <a:r>
              <a:rPr lang="en-US" sz="1800" dirty="0" smtClean="0"/>
              <a:t>The existing cap of 22,400 further constricts the limited outflow of financial aid resources.</a:t>
            </a:r>
          </a:p>
          <a:p>
            <a:r>
              <a:rPr lang="en-US" sz="2000" dirty="0" smtClean="0"/>
              <a:t>Increasing the competitive awards by 7,500 serves as a better course of action than doing nothing at all. </a:t>
            </a:r>
          </a:p>
          <a:p>
            <a:endParaRPr lang="en-US" dirty="0"/>
          </a:p>
        </p:txBody>
      </p:sp>
    </p:spTree>
    <p:extLst>
      <p:ext uri="{BB962C8B-B14F-4D97-AF65-F5344CB8AC3E}">
        <p14:creationId xmlns:p14="http://schemas.microsoft.com/office/powerpoint/2010/main" val="2990315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Rectangle 2"/>
          <p:cNvSpPr>
            <a:spLocks noGrp="1"/>
          </p:cNvSpPr>
          <p:nvPr>
            <p:ph type="body" sz="half" idx="2"/>
          </p:nvPr>
        </p:nvSpPr>
        <p:spPr>
          <a:xfrm>
            <a:off x="1600200" y="3943350"/>
            <a:ext cx="7315200" cy="1200150"/>
          </a:xfrm>
        </p:spPr>
        <p:txBody>
          <a:bodyPr>
            <a:noAutofit/>
          </a:bodyPr>
          <a:lstStyle>
            <a:extLst/>
          </a:lstStyle>
          <a:p>
            <a:r>
              <a:rPr lang="en-US" sz="2000" dirty="0" smtClean="0"/>
              <a:t>Cal Grants Program awards under the administration of the student aid commission establishes eligibility requirements for awards under theses programs for participating students attending qualifying institutions.</a:t>
            </a:r>
            <a:endParaRPr lang="en-US" sz="2000" dirty="0"/>
          </a:p>
        </p:txBody>
      </p:sp>
      <p:sp>
        <p:nvSpPr>
          <p:cNvPr id="4" name="Rectangle 3"/>
          <p:cNvSpPr>
            <a:spLocks noGrp="1"/>
          </p:cNvSpPr>
          <p:nvPr>
            <p:ph type="title"/>
          </p:nvPr>
        </p:nvSpPr>
        <p:spPr>
          <a:xfrm>
            <a:off x="1600200" y="3543300"/>
            <a:ext cx="7315200" cy="400050"/>
          </a:xfrm>
        </p:spPr>
        <p:txBody>
          <a:bodyPr>
            <a:normAutofit fontScale="90000"/>
          </a:bodyPr>
          <a:lstStyle>
            <a:extLst/>
          </a:lstStyle>
          <a:p>
            <a:r>
              <a:rPr lang="en-US" dirty="0" smtClean="0"/>
              <a:t>AB 25 Postsecondary Education: Financial Aid</a:t>
            </a:r>
            <a:endParaRPr lang="en-US" dirty="0"/>
          </a:p>
        </p:txBody>
      </p:sp>
      <p:pic>
        <p:nvPicPr>
          <p:cNvPr id="8" name="j0178459.jpg"/>
          <p:cNvPicPr>
            <a:picLocks noGrp="1" noChangeAspect="1"/>
          </p:cNvPicPr>
          <p:nvPr>
            <p:ph type="pic" idx="1"/>
          </p:nvPr>
        </p:nvPicPr>
        <p:blipFill>
          <a:blip r:embed="rId3"/>
          <a:srcRect t="16280" b="16280"/>
          <a:stretch>
            <a:fillRect/>
          </a:stretch>
        </p:blipFill>
        <p:spPr/>
      </p:pic>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More Information:</a:t>
            </a:r>
            <a:endParaRPr lang="en-US" dirty="0"/>
          </a:p>
        </p:txBody>
      </p:sp>
      <p:sp>
        <p:nvSpPr>
          <p:cNvPr id="8" name="Rectangle 7"/>
          <p:cNvSpPr/>
          <p:nvPr/>
        </p:nvSpPr>
        <p:spPr>
          <a:xfrm>
            <a:off x="5029200" y="1138799"/>
            <a:ext cx="3657600" cy="2900794"/>
          </a:xfrm>
          <a:prstGeom prst="rect">
            <a:avLst/>
          </a:prstGeom>
        </p:spPr>
        <p:style>
          <a:lnRef idx="3">
            <a:schemeClr val="lt1"/>
          </a:lnRef>
          <a:fillRef idx="1">
            <a:schemeClr val="accent2"/>
          </a:fillRef>
          <a:effectRef idx="1">
            <a:schemeClr val="accent2"/>
          </a:effectRef>
          <a:fontRef idx="minor">
            <a:schemeClr val="lt1"/>
          </a:fontRef>
        </p:style>
        <p:txBody>
          <a:bodyPr wrap="square" lIns="182880" tIns="182880" rIns="182880" bIns="91440" rtlCol="0" anchor="ctr">
            <a:spAutoFit/>
          </a:bodyPr>
          <a:lstStyle>
            <a:extLst/>
          </a:lstStyle>
          <a:p>
            <a:pPr>
              <a:lnSpc>
                <a:spcPct val="85000"/>
              </a:lnSpc>
            </a:pPr>
            <a:r>
              <a:rPr lang="en-US" altLang="x-none" sz="2000" b="1" dirty="0" smtClean="0">
                <a:solidFill>
                  <a:schemeClr val="bg1"/>
                </a:solidFill>
              </a:rPr>
              <a:t>Important</a:t>
            </a:r>
            <a:r>
              <a:rPr lang="en-US" altLang="x-none" sz="2000" b="1" dirty="0" smtClean="0">
                <a:solidFill>
                  <a:schemeClr val="bg1"/>
                </a:solidFill>
              </a:rPr>
              <a:t>: this bill would require the commission to establish an appeal process for an otherwise qualifing institution that fails to satisfy the 3 year cohort default rat and graduation rate requirements, and would make non-substantive and conforming changes.</a:t>
            </a:r>
            <a:endParaRPr lang="en-US" sz="2000" dirty="0">
              <a:solidFill>
                <a:schemeClr val="bg1"/>
              </a:solidFill>
            </a:endParaRPr>
          </a:p>
        </p:txBody>
      </p:sp>
      <p:sp>
        <p:nvSpPr>
          <p:cNvPr id="6" name="Rectangle 5"/>
          <p:cNvSpPr>
            <a:spLocks noGrp="1"/>
          </p:cNvSpPr>
          <p:nvPr>
            <p:ph sz="quarter" idx="13"/>
          </p:nvPr>
        </p:nvSpPr>
        <p:spPr>
          <a:xfrm>
            <a:off x="533400" y="1428750"/>
            <a:ext cx="3962400" cy="3352799"/>
          </a:xfrm>
        </p:spPr>
        <p:txBody>
          <a:bodyPr>
            <a:normAutofit fontScale="62500" lnSpcReduction="20000"/>
          </a:bodyPr>
          <a:lstStyle>
            <a:extLst/>
          </a:lstStyle>
          <a:p>
            <a:pPr marL="0" indent="0">
              <a:buNone/>
            </a:pPr>
            <a:r>
              <a:rPr lang="en-US" dirty="0" smtClean="0"/>
              <a:t>Existing law provides that an otherwise qualifying institution with a 3 year cohort default rate that is equal to or greater than 15.5% is ineligible for ini</a:t>
            </a:r>
            <a:r>
              <a:rPr lang="en-US" dirty="0" smtClean="0"/>
              <a:t>tial and renewal Cal Grant awards at the institution.</a:t>
            </a:r>
          </a:p>
          <a:p>
            <a:pPr marL="0" indent="0">
              <a:buNone/>
            </a:pPr>
            <a:r>
              <a:rPr lang="en-US" dirty="0" smtClean="0"/>
              <a:t>Existing law provides that an otherwise qualifying institution is ineligible for an initial or renewal Ca</a:t>
            </a:r>
            <a:r>
              <a:rPr lang="en-US" dirty="0" smtClean="0"/>
              <a:t>l Grant award at the institution has a graduation rat of 30% or less for students taking 150% of less of the expected time to complete degree requirements, as specified, with certain expectations.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Pros &amp; Cons:</a:t>
            </a:r>
            <a:endParaRPr lang="en-US" dirty="0"/>
          </a:p>
        </p:txBody>
      </p:sp>
      <p:sp>
        <p:nvSpPr>
          <p:cNvPr id="4" name="Rectangle 3"/>
          <p:cNvSpPr>
            <a:spLocks noGrp="1"/>
          </p:cNvSpPr>
          <p:nvPr>
            <p:ph sz="quarter" idx="14"/>
          </p:nvPr>
        </p:nvSpPr>
        <p:spPr>
          <a:xfrm>
            <a:off x="228600" y="1428750"/>
            <a:ext cx="8686800" cy="3505200"/>
          </a:xfrm>
        </p:spPr>
        <p:txBody>
          <a:bodyPr>
            <a:normAutofit lnSpcReduction="10000"/>
          </a:bodyPr>
          <a:lstStyle>
            <a:extLst/>
          </a:lstStyle>
          <a:p>
            <a:pPr marL="274320"/>
            <a:r>
              <a:rPr lang="en-US" sz="2400" dirty="0" smtClean="0"/>
              <a:t>Pro: there currently is no statutory or regulatory guidance provided regarding such a process. This has translated to 3 out of 9 instituttions that have applied to actually be accepted. This low of acceptance is because of calculation errors at the federal level which only consider raw graduation and loan default rates process. With this bill the oversight for the appeals process will be done in California.</a:t>
            </a:r>
          </a:p>
          <a:p>
            <a:pPr marL="274320"/>
            <a:r>
              <a:rPr lang="en-US" sz="2400" dirty="0" smtClean="0"/>
              <a:t>Cons: the appeal process created by this bill creates a subjective arbitration power for the CSAC of institutions requesting to be reinstated.</a:t>
            </a:r>
            <a:endParaRPr lang="en-US" sz="2400" dirty="0" smtClean="0"/>
          </a:p>
          <a:p>
            <a:pPr marL="274320"/>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extLst/>
          </a:lstStyle>
          <a:p>
            <a:endParaRPr lang="en-US" dirty="0"/>
          </a:p>
        </p:txBody>
      </p:sp>
      <p:sp>
        <p:nvSpPr>
          <p:cNvPr id="3" name="Shape 2"/>
          <p:cNvSpPr txBox="1">
            <a:spLocks noChangeArrowheads="1"/>
          </p:cNvSpPr>
          <p:nvPr/>
        </p:nvSpPr>
        <p:spPr>
          <a:xfrm>
            <a:off x="685800" y="285750"/>
            <a:ext cx="7772400" cy="838200"/>
          </a:xfrm>
          <a:prstGeom prst="rect">
            <a:avLst/>
          </a:prstGeom>
        </p:spPr>
        <p:txBody>
          <a:bodyPr>
            <a:normAutofit fontScale="98000"/>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898" b="0" i="0" u="none" strike="noStrike" kern="1200" cap="none" spc="0" normalizeH="0" baseline="0" noProof="0" dirty="0">
              <a:ln>
                <a:noFill/>
              </a:ln>
              <a:solidFill>
                <a:schemeClr val="tx2"/>
              </a:solidFill>
              <a:effectLst/>
              <a:uLnTx/>
              <a:uFillTx/>
              <a:latin typeface="+mj-lt"/>
              <a:ea typeface="+mj-ea"/>
              <a:cs typeface="+mj-cs"/>
            </a:endParaRPr>
          </a:p>
        </p:txBody>
      </p:sp>
      <p:sp>
        <p:nvSpPr>
          <p:cNvPr id="4" name="Straight Connector 3"/>
          <p:cNvSpPr>
            <a:spLocks noChangeShapeType="1"/>
          </p:cNvSpPr>
          <p:nvPr/>
        </p:nvSpPr>
        <p:spPr bwMode="auto">
          <a:xfrm>
            <a:off x="1143000" y="0"/>
            <a:ext cx="0" cy="5143500"/>
          </a:xfrm>
          <a:prstGeom prst="line">
            <a:avLst/>
          </a:prstGeom>
          <a:noFill/>
          <a:ln w="12700" cap="flat" cmpd="sng" algn="ctr">
            <a:solidFill>
              <a:schemeClr val="accent1"/>
            </a:solidFill>
            <a:prstDash val="dash"/>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5" name="Straight Connector 4"/>
          <p:cNvSpPr>
            <a:spLocks noChangeShapeType="1"/>
          </p:cNvSpPr>
          <p:nvPr/>
        </p:nvSpPr>
        <p:spPr bwMode="auto">
          <a:xfrm>
            <a:off x="8001000" y="0"/>
            <a:ext cx="0" cy="5143500"/>
          </a:xfrm>
          <a:prstGeom prst="line">
            <a:avLst/>
          </a:prstGeom>
          <a:noFill/>
          <a:ln w="12700" cap="flat" cmpd="sng" algn="ctr">
            <a:solidFill>
              <a:srgbClr val="0000FF"/>
            </a:solidFill>
            <a:prstDash val="dash"/>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6" name="Straight Connector 5"/>
          <p:cNvSpPr>
            <a:spLocks noChangeShapeType="1"/>
          </p:cNvSpPr>
          <p:nvPr/>
        </p:nvSpPr>
        <p:spPr bwMode="auto">
          <a:xfrm>
            <a:off x="0" y="4780298"/>
            <a:ext cx="9144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dirty="0"/>
          </a:p>
        </p:txBody>
      </p:sp>
      <p:sp>
        <p:nvSpPr>
          <p:cNvPr id="7" name="Oval 6"/>
          <p:cNvSpPr>
            <a:spLocks noChangeArrowheads="1"/>
          </p:cNvSpPr>
          <p:nvPr/>
        </p:nvSpPr>
        <p:spPr bwMode="auto">
          <a:xfrm>
            <a:off x="1371600" y="438150"/>
            <a:ext cx="6096000" cy="3502806"/>
          </a:xfrm>
          <a:prstGeom prst="ellipse">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anchor="ctr" compatLnSpc="1">
            <a:noAutofit/>
          </a:bodyPr>
          <a:lstStyle>
            <a:extLst/>
          </a:lstStyle>
          <a:p>
            <a:pPr algn="ctr" fontAlgn="base">
              <a:spcBef>
                <a:spcPct val="0"/>
              </a:spcBef>
              <a:spcAft>
                <a:spcPct val="0"/>
              </a:spcAft>
            </a:pPr>
            <a:r>
              <a:rPr lang="en-US" altLang="x-none" sz="3600" dirty="0" smtClean="0">
                <a:solidFill>
                  <a:srgbClr val="DDDDDD">
                    <a:alpha val="100000"/>
                  </a:srgbClr>
                </a:solidFill>
              </a:rPr>
              <a:t>Governors Preferred Budget</a:t>
            </a:r>
            <a:endParaRPr lang="en-US" altLang="x-none" sz="3600" dirty="0">
              <a:solidFill>
                <a:srgbClr val="DDDDDD">
                  <a:alpha val="100000"/>
                </a:srgbClr>
              </a:solidFill>
            </a:endParaRPr>
          </a:p>
        </p:txBody>
      </p:sp>
      <p:sp>
        <p:nvSpPr>
          <p:cNvPr id="27" name="Rectangle 26"/>
          <p:cNvSpPr>
            <a:spLocks noChangeArrowheads="1"/>
          </p:cNvSpPr>
          <p:nvPr/>
        </p:nvSpPr>
        <p:spPr bwMode="auto">
          <a:xfrm>
            <a:off x="381000" y="4780299"/>
            <a:ext cx="838200" cy="246221"/>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extLst/>
          </a:lstStyle>
          <a:p>
            <a:pPr algn="l" fontAlgn="base">
              <a:spcBef>
                <a:spcPct val="0"/>
              </a:spcBef>
              <a:spcAft>
                <a:spcPct val="0"/>
              </a:spcAft>
            </a:pPr>
            <a:r>
              <a:rPr lang="en-US" altLang="x-none" sz="1000" b="1" dirty="0" smtClean="0">
                <a:solidFill>
                  <a:schemeClr val="accent1"/>
                </a:solidFill>
                <a:latin typeface="Arial"/>
              </a:rPr>
              <a:t>2015-2016</a:t>
            </a:r>
            <a:endParaRPr lang="en-US" altLang="x-none" sz="1000" dirty="0">
              <a:solidFill>
                <a:schemeClr val="accent1"/>
              </a:solidFill>
              <a:latin typeface="Arial"/>
            </a:endParaRPr>
          </a:p>
        </p:txBody>
      </p:sp>
      <p:sp>
        <p:nvSpPr>
          <p:cNvPr id="28" name="Straight Connector 27"/>
          <p:cNvSpPr>
            <a:spLocks noChangeShapeType="1"/>
          </p:cNvSpPr>
          <p:nvPr/>
        </p:nvSpPr>
        <p:spPr bwMode="auto">
          <a:xfrm>
            <a:off x="1143000" y="4399651"/>
            <a:ext cx="6858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dirty="0"/>
          </a:p>
        </p:txBody>
      </p:sp>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 Presentation.potx</Template>
  <TotalTime>0</TotalTime>
  <Words>1011</Words>
  <Application>Microsoft Macintosh PowerPoint</Application>
  <PresentationFormat>On-screen Show (16:9)</PresentationFormat>
  <Paragraphs>52</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Widescreen Presentation</vt:lpstr>
      <vt:lpstr>January legislative update</vt:lpstr>
      <vt:lpstr>AB 42 Public Postsecondary education: funding &amp; mandatory fee  </vt:lpstr>
      <vt:lpstr>Pros &amp; Cons:</vt:lpstr>
      <vt:lpstr>SB 15 Postsecondary Education: Financial Aid</vt:lpstr>
      <vt:lpstr>Pros &amp; Cons</vt:lpstr>
      <vt:lpstr>AB 25 Postsecondary Education: Financial Aid</vt:lpstr>
      <vt:lpstr>More Information:</vt:lpstr>
      <vt:lpstr>Pros &amp; Cons:</vt:lpstr>
      <vt:lpstr>PowerPoint Presentation</vt:lpstr>
      <vt:lpstr>Where is the money going to go?</vt:lpstr>
      <vt:lpstr>Governors Budget Continues…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2010-04-19T20:53:40Z</dcterms:created>
  <dcterms:modified xsi:type="dcterms:W3CDTF">2015-01-23T23:03:39Z</dcterms:modified>
</cp:coreProperties>
</file>